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71" r:id="rId2"/>
  </p:sldMasterIdLst>
  <p:notesMasterIdLst>
    <p:notesMasterId r:id="rId39"/>
  </p:notesMasterIdLst>
  <p:handoutMasterIdLst>
    <p:handoutMasterId r:id="rId40"/>
  </p:handoutMasterIdLst>
  <p:sldIdLst>
    <p:sldId id="2603" r:id="rId3"/>
    <p:sldId id="2644" r:id="rId4"/>
    <p:sldId id="2656" r:id="rId5"/>
    <p:sldId id="2657" r:id="rId6"/>
    <p:sldId id="2658" r:id="rId7"/>
    <p:sldId id="2659" r:id="rId8"/>
    <p:sldId id="2660" r:id="rId9"/>
    <p:sldId id="2661" r:id="rId10"/>
    <p:sldId id="2662" r:id="rId11"/>
    <p:sldId id="2663" r:id="rId12"/>
    <p:sldId id="2646" r:id="rId13"/>
    <p:sldId id="2596" r:id="rId14"/>
    <p:sldId id="2647" r:id="rId15"/>
    <p:sldId id="2648" r:id="rId16"/>
    <p:sldId id="2649" r:id="rId17"/>
    <p:sldId id="2650" r:id="rId18"/>
    <p:sldId id="2651" r:id="rId19"/>
    <p:sldId id="2652" r:id="rId20"/>
    <p:sldId id="2653" r:id="rId21"/>
    <p:sldId id="2654" r:id="rId22"/>
    <p:sldId id="2677" r:id="rId23"/>
    <p:sldId id="2682" r:id="rId24"/>
    <p:sldId id="2669" r:id="rId25"/>
    <p:sldId id="2666" r:id="rId26"/>
    <p:sldId id="2665" r:id="rId27"/>
    <p:sldId id="2655" r:id="rId28"/>
    <p:sldId id="2671" r:id="rId29"/>
    <p:sldId id="2668" r:id="rId30"/>
    <p:sldId id="2680" r:id="rId31"/>
    <p:sldId id="2681" r:id="rId32"/>
    <p:sldId id="2673" r:id="rId33"/>
    <p:sldId id="2674" r:id="rId34"/>
    <p:sldId id="2683" r:id="rId35"/>
    <p:sldId id="2675" r:id="rId36"/>
    <p:sldId id="2676" r:id="rId37"/>
    <p:sldId id="2679" r:id="rId38"/>
  </p:sldIdLst>
  <p:sldSz cx="12192000" cy="6858000"/>
  <p:notesSz cx="6858000" cy="9144000"/>
  <p:embeddedFontLst>
    <p:embeddedFont>
      <p:font typeface="Segoe UI" panose="020B0502040204020203" pitchFamily="34" charset="0"/>
      <p:regular r:id="rId41"/>
      <p:bold r:id="rId42"/>
      <p:italic r:id="rId43"/>
      <p:boldItalic r:id="rId44"/>
    </p:embeddedFont>
    <p:embeddedFont>
      <p:font typeface="Segoe UI Black" panose="020B0A02040204020203" pitchFamily="34" charset="0"/>
      <p:bold r:id="rId45"/>
      <p:boldItalic r:id="rId46"/>
    </p:embeddedFont>
    <p:embeddedFont>
      <p:font typeface="Helvetica" panose="020B0604020202020204" pitchFamily="3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Segoe UI Semilight" panose="020B0402040204020203" pitchFamily="34" charset="0"/>
      <p:regular r:id="rId57"/>
      <p:italic r:id="rId5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70449"/>
    <a:srgbClr val="1A356B"/>
    <a:srgbClr val="E9D3DE"/>
    <a:srgbClr val="A5A5A5"/>
    <a:srgbClr val="636363"/>
    <a:srgbClr val="D5DAE4"/>
    <a:srgbClr val="E6E6E6"/>
    <a:srgbClr val="BF9000"/>
    <a:srgbClr val="437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6374" autoAdjust="0"/>
  </p:normalViewPr>
  <p:slideViewPr>
    <p:cSldViewPr snapToGrid="0">
      <p:cViewPr varScale="1">
        <p:scale>
          <a:sx n="115" d="100"/>
          <a:sy n="115" d="100"/>
        </p:scale>
        <p:origin x="4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6.xml"/><Relationship Id="rId51" Type="http://schemas.openxmlformats.org/officeDocument/2006/relationships/font" Target="fonts/font1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0BDA605-1575-412F-BA42-191BE36302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55CBA-737E-4A9B-B204-FCDE532B9A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E17DC-990B-4F89-851C-31E4AB7BF375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E9D374-40A4-4217-8E6D-93800EA3D7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A72277-8CDD-455A-B750-45B5D0E6F3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70EE2-91C9-4BB0-9625-B3464F29C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42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94723-82ED-4ACB-8F8D-F3AF956C9A64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05516-9DD3-4419-8314-33B56182F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6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ный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15" name="Заголовок 11">
            <a:extLst>
              <a:ext uri="{FF2B5EF4-FFF2-40B4-BE49-F238E27FC236}">
                <a16:creationId xmlns:a16="http://schemas.microsoft.com/office/drawing/2014/main" id="{C3AF479F-7913-4920-9C4F-A6C039D5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1277258"/>
            <a:ext cx="10914742" cy="2315256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3684588"/>
            <a:ext cx="10915196" cy="4247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29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F1E9ADE3-F955-4727-B820-2CD19C332B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1979314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93C6759B-731B-4379-8C70-20139B0671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2278581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BACE17BE-ADC2-45FF-BA6A-C17F18567B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3928672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Текст 15">
            <a:extLst>
              <a:ext uri="{FF2B5EF4-FFF2-40B4-BE49-F238E27FC236}">
                <a16:creationId xmlns:a16="http://schemas.microsoft.com/office/drawing/2014/main" id="{A4F5CAAF-47EB-41A9-ABC6-348984FB2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3928672"/>
            <a:ext cx="2743201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9A7A06EC-D3B2-4D64-9745-BC7373BC68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4227939"/>
            <a:ext cx="2743201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768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3898997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53FA30-3391-4819-977C-C88B99C836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Текст 15">
            <a:extLst>
              <a:ext uri="{FF2B5EF4-FFF2-40B4-BE49-F238E27FC236}">
                <a16:creationId xmlns:a16="http://schemas.microsoft.com/office/drawing/2014/main" id="{99AA8007-F814-4E8C-80AE-7EFC1226F4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2864374"/>
            <a:ext cx="2439063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A3C53F25-A6D3-4CEB-AF3E-DCDE66964A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3163641"/>
            <a:ext cx="2439063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5">
            <a:extLst>
              <a:ext uri="{FF2B5EF4-FFF2-40B4-BE49-F238E27FC236}">
                <a16:creationId xmlns:a16="http://schemas.microsoft.com/office/drawing/2014/main" id="{DE142E9F-AFFB-4D63-9F5E-F0EA3739CB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4910835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41E23D19-5BF2-4AE7-ADFF-CA36A2704F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5210102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808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E6E1F09-350F-4877-8FC7-4DB85B54C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02" y="1459022"/>
            <a:ext cx="5128996" cy="5128994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249122-3349-40D8-A4F7-78D3722179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2488" y="2355178"/>
            <a:ext cx="4673306" cy="2669194"/>
          </a:xfrm>
          <a:custGeom>
            <a:avLst/>
            <a:gdLst>
              <a:gd name="connsiteX0" fmla="*/ 0 w 4015740"/>
              <a:gd name="connsiteY0" fmla="*/ 0 h 2293620"/>
              <a:gd name="connsiteX1" fmla="*/ 4015740 w 4015740"/>
              <a:gd name="connsiteY1" fmla="*/ 0 h 2293620"/>
              <a:gd name="connsiteX2" fmla="*/ 4015740 w 4015740"/>
              <a:gd name="connsiteY2" fmla="*/ 2293620 h 2293620"/>
              <a:gd name="connsiteX3" fmla="*/ 0 w 4015740"/>
              <a:gd name="connsiteY3" fmla="*/ 2293620 h 2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5740" h="2293620">
                <a:moveTo>
                  <a:pt x="0" y="0"/>
                </a:moveTo>
                <a:lnTo>
                  <a:pt x="4015740" y="0"/>
                </a:lnTo>
                <a:lnTo>
                  <a:pt x="4015740" y="2293620"/>
                </a:lnTo>
                <a:lnTo>
                  <a:pt x="0" y="229362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283C79-CDFB-4D67-8A29-98EE845B35CE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EC2CE1BA-C5F0-4007-ABCC-567BB1E1B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64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B03D8D9-5030-42AF-9664-A78B3E5C6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47" y="2357107"/>
            <a:ext cx="6400306" cy="3865784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98AD1E8-ACAA-435B-B018-5314329162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91702" y="2541266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61182-DB22-4658-8C5A-C20008F3212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D2AA3DB2-30AA-4745-A947-9D3F2B83E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014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FA28CF-694F-4BB5-8F2C-1F071C37A2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35" y="2577650"/>
            <a:ext cx="6400306" cy="3865784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F4F91F9-CA22-4B8F-A4C3-5F76F46123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13" y="2814197"/>
            <a:ext cx="4811750" cy="2988000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44D3D-AE5A-4F44-AF2D-956AAD3FF51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B37CE04-81F8-4535-9AC6-53AD1BB46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381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67265F-9EFD-42AE-9441-799B2987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3197BC-3B28-4D63-ABDB-A513E36D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64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EE0A88-F5ED-4E11-8ED3-DBFAE5FD83A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E6498-D836-4D21-9893-870009FF6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90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32606DD-BE1C-4A11-A016-98252E8BA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5" y="1269216"/>
            <a:ext cx="6400306" cy="3865784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762A83B-737A-4FB3-967A-F56AB93FA1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3490" y="1453375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4C8D8-0708-4117-A907-E1641C3C7BA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AC393886-3886-4DBB-A389-413947152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566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40DF7-813E-41D3-B713-37F71150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D348E-0FEA-4CF4-965E-0A7148935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651F07-3A09-46CB-85EF-4B3B5911A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7D4C26-2763-4D7A-AA07-97192D6B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2EA8DC-373E-4108-8B44-D1E5DB35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486DA-F663-40AD-AB08-886DC64DDBC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A12C714F-2BCC-49DA-9E2E-0BE4DF097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082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054C8-B084-4CBA-A8FF-F4C532CF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0" y="457200"/>
            <a:ext cx="41333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37FFC5-0C5F-48BF-AF90-BF3763F2D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08B02F-D69D-4F58-86DA-FCA16991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630" y="2057400"/>
            <a:ext cx="41333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83570-D018-43EA-A8FC-58C32715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715A0-E4F5-4896-9BCA-105CBC56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109A9-BCCA-49BE-9DE7-D41C118BC619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EE995F5E-776F-4EEE-8F47-87E351B52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89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20" name="Текст 18">
            <a:extLst>
              <a:ext uri="{FF2B5EF4-FFF2-40B4-BE49-F238E27FC236}">
                <a16:creationId xmlns:a16="http://schemas.microsoft.com/office/drawing/2014/main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815928"/>
            <a:ext cx="10915196" cy="3416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C9B72D80-B32F-47B2-B938-A957648C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2098809"/>
            <a:ext cx="10914742" cy="2315256"/>
          </a:xfr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id="{2DCAB316-9BD1-4B3C-B705-4128947CA0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175" y="1193300"/>
            <a:ext cx="10915196" cy="2585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2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5022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5C102-D731-41C5-9236-43465C18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872986-D9B1-4ACC-8B8C-63C17E8CC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82E32A-4E29-4137-B7C4-92688C9C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02C3F4-090A-4CAB-8264-1684D1ED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D3B78-AE40-496C-AA42-81564F0BA38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5BA1BEE-9A24-494D-B08F-49D5FFF38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788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D9C2C3-E5CC-4954-ABB9-94C3C0E2B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82847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ECF700-A966-4C66-B7AF-1B82F4881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8593" y="365125"/>
            <a:ext cx="7903907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73356-CA8B-4195-9B40-62958650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D4838-2ABA-44C7-91B7-2DEADE6F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93651-A2B0-41B8-B0B6-AD9D90A0DAE4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4DCC5454-20FC-4309-A0D5-3CD271AAE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455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B1E88C-1CC8-9A49-914F-74AF9F2682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7769" y="104258"/>
            <a:ext cx="1420446" cy="24398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45E11F9-D2DF-1B4D-921C-10E3464D8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219443" y="468403"/>
            <a:ext cx="11753114" cy="0"/>
          </a:xfrm>
          <a:prstGeom prst="line">
            <a:avLst/>
          </a:prstGeom>
          <a:noFill/>
          <a:ln w="73025" cap="flat" cmpd="sng" algn="ctr">
            <a:gradFill flip="none" rotWithShape="1">
              <a:gsLst>
                <a:gs pos="100000">
                  <a:srgbClr val="00B0F0"/>
                </a:gs>
                <a:gs pos="0">
                  <a:srgbClr val="1A356B"/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14" name="Полилиния: фигура 12">
            <a:extLst>
              <a:ext uri="{FF2B5EF4-FFF2-40B4-BE49-F238E27FC236}">
                <a16:creationId xmlns:a16="http://schemas.microsoft.com/office/drawing/2014/main" id="{FE0B221A-ACDC-5240-A4C4-3BCA303622B3}"/>
              </a:ext>
            </a:extLst>
          </p:cNvPr>
          <p:cNvSpPr/>
          <p:nvPr userDrawn="1"/>
        </p:nvSpPr>
        <p:spPr>
          <a:xfrm>
            <a:off x="11032337" y="6432551"/>
            <a:ext cx="1159663" cy="378704"/>
          </a:xfrm>
          <a:custGeom>
            <a:avLst/>
            <a:gdLst>
              <a:gd name="connsiteX0" fmla="*/ 133516 w 1159663"/>
              <a:gd name="connsiteY0" fmla="*/ 0 h 378704"/>
              <a:gd name="connsiteX1" fmla="*/ 1159663 w 1159663"/>
              <a:gd name="connsiteY1" fmla="*/ 0 h 378704"/>
              <a:gd name="connsiteX2" fmla="*/ 1159663 w 1159663"/>
              <a:gd name="connsiteY2" fmla="*/ 378704 h 378704"/>
              <a:gd name="connsiteX3" fmla="*/ 0 w 1159663"/>
              <a:gd name="connsiteY3" fmla="*/ 378704 h 37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663" h="378704">
                <a:moveTo>
                  <a:pt x="133516" y="0"/>
                </a:moveTo>
                <a:lnTo>
                  <a:pt x="1159663" y="0"/>
                </a:lnTo>
                <a:lnTo>
                  <a:pt x="1159663" y="378704"/>
                </a:lnTo>
                <a:lnTo>
                  <a:pt x="0" y="378704"/>
                </a:lnTo>
                <a:close/>
              </a:path>
            </a:pathLst>
          </a:custGeom>
          <a:gradFill>
            <a:gsLst>
              <a:gs pos="0">
                <a:srgbClr val="1A356B"/>
              </a:gs>
              <a:gs pos="100000">
                <a:srgbClr val="00B0F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02326E7B-D6EF-084F-980F-BD3C71D7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43" y="60082"/>
            <a:ext cx="10373795" cy="348240"/>
          </a:xfrm>
        </p:spPr>
        <p:txBody>
          <a:bodyPr>
            <a:normAutofit/>
          </a:bodyPr>
          <a:lstStyle>
            <a:lvl1pPr>
              <a:defRPr kumimoji="1" lang="ru-RU" sz="2400" b="1" kern="1200" dirty="0" smtClean="0">
                <a:solidFill>
                  <a:srgbClr val="1A356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id="{D7329CFA-B507-4D44-97F9-6D2075BB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580" y="6440103"/>
            <a:ext cx="519023" cy="365125"/>
          </a:xfrm>
        </p:spPr>
        <p:txBody>
          <a:bodyPr/>
          <a:lstStyle>
            <a:lvl1pPr>
              <a:defRPr kumimoji="1" lang="ru-RU" sz="1400" b="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/>
              </a:defRPr>
            </a:lvl1pPr>
          </a:lstStyle>
          <a:p>
            <a:fld id="{57EBBE1A-037E-476C-8D0F-9DD7F516AD1A}" type="slidenum">
              <a:rPr lang="ru-RU" smtClean="0"/>
              <a:pPr/>
              <a:t>‹#›</a:t>
            </a:fld>
            <a:endParaRPr lang="ru-RU" dirty="0"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94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6DADC6-6C87-3DDC-78EE-7706EFF754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5831" y="1122363"/>
            <a:ext cx="981217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831" y="3602038"/>
            <a:ext cx="98121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82074C-6643-E684-A804-B55FA97D03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31" y="5519057"/>
            <a:ext cx="4440984" cy="91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66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6DADC6-6C87-3DDC-78EE-7706EFF754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636E4B-2848-2CD9-5839-0C6728E5BD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31" y="5519057"/>
            <a:ext cx="4440984" cy="914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5831" y="1122363"/>
            <a:ext cx="981217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831" y="3602038"/>
            <a:ext cx="98121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98726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6DADC6-6C87-3DDC-78EE-7706EFF754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5831" y="1122363"/>
            <a:ext cx="981217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831" y="3602038"/>
            <a:ext cx="9812170" cy="86785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690FB8-153B-1996-F2B5-C4D75CA10A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31" y="4894003"/>
            <a:ext cx="1094886" cy="153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61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6DADC6-6C87-3DDC-78EE-7706EFF754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610DFB-9356-A412-337F-321A36EDA8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31" y="4894002"/>
            <a:ext cx="1094887" cy="15398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5831" y="1122363"/>
            <a:ext cx="981217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831" y="3602038"/>
            <a:ext cx="9812170" cy="86785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63679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6DADC6-6C87-3DDC-78EE-7706EFF754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57DD8C-DF6C-12DF-0965-816A90BAD3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31" y="5519057"/>
            <a:ext cx="4440984" cy="914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5831" y="1122363"/>
            <a:ext cx="981217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831" y="3602038"/>
            <a:ext cx="98121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63538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6DADC6-6C87-3DDC-78EE-7706EFF754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5831" y="1122363"/>
            <a:ext cx="9812170" cy="2387600"/>
          </a:xfrm>
        </p:spPr>
        <p:txBody>
          <a:bodyPr anchor="t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831" y="3602038"/>
            <a:ext cx="9812170" cy="8597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39A92B-AD09-9193-CAD9-9304C8218F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31" y="4885893"/>
            <a:ext cx="110065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45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B1E88C-1CC8-9A49-914F-74AF9F2682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7769" y="104258"/>
            <a:ext cx="1420446" cy="24398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45E11F9-D2DF-1B4D-921C-10E3464D8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219443" y="468403"/>
            <a:ext cx="11753114" cy="0"/>
          </a:xfrm>
          <a:prstGeom prst="line">
            <a:avLst/>
          </a:prstGeom>
          <a:noFill/>
          <a:ln w="73025" cap="flat" cmpd="sng" algn="ctr">
            <a:gradFill flip="none" rotWithShape="1">
              <a:gsLst>
                <a:gs pos="100000">
                  <a:srgbClr val="00B0F0"/>
                </a:gs>
                <a:gs pos="0">
                  <a:srgbClr val="1A356B"/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14" name="Полилиния: фигура 12">
            <a:extLst>
              <a:ext uri="{FF2B5EF4-FFF2-40B4-BE49-F238E27FC236}">
                <a16:creationId xmlns:a16="http://schemas.microsoft.com/office/drawing/2014/main" id="{FE0B221A-ACDC-5240-A4C4-3BCA303622B3}"/>
              </a:ext>
            </a:extLst>
          </p:cNvPr>
          <p:cNvSpPr/>
          <p:nvPr userDrawn="1"/>
        </p:nvSpPr>
        <p:spPr>
          <a:xfrm>
            <a:off x="11032337" y="6432551"/>
            <a:ext cx="1159663" cy="378704"/>
          </a:xfrm>
          <a:custGeom>
            <a:avLst/>
            <a:gdLst>
              <a:gd name="connsiteX0" fmla="*/ 133516 w 1159663"/>
              <a:gd name="connsiteY0" fmla="*/ 0 h 378704"/>
              <a:gd name="connsiteX1" fmla="*/ 1159663 w 1159663"/>
              <a:gd name="connsiteY1" fmla="*/ 0 h 378704"/>
              <a:gd name="connsiteX2" fmla="*/ 1159663 w 1159663"/>
              <a:gd name="connsiteY2" fmla="*/ 378704 h 378704"/>
              <a:gd name="connsiteX3" fmla="*/ 0 w 1159663"/>
              <a:gd name="connsiteY3" fmla="*/ 378704 h 37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663" h="378704">
                <a:moveTo>
                  <a:pt x="133516" y="0"/>
                </a:moveTo>
                <a:lnTo>
                  <a:pt x="1159663" y="0"/>
                </a:lnTo>
                <a:lnTo>
                  <a:pt x="1159663" y="378704"/>
                </a:lnTo>
                <a:lnTo>
                  <a:pt x="0" y="378704"/>
                </a:lnTo>
                <a:close/>
              </a:path>
            </a:pathLst>
          </a:custGeom>
          <a:gradFill>
            <a:gsLst>
              <a:gs pos="0">
                <a:srgbClr val="1A356B"/>
              </a:gs>
              <a:gs pos="100000">
                <a:srgbClr val="00B0F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02326E7B-D6EF-084F-980F-BD3C71D7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43" y="60082"/>
            <a:ext cx="10373795" cy="348240"/>
          </a:xfrm>
        </p:spPr>
        <p:txBody>
          <a:bodyPr>
            <a:normAutofit/>
          </a:bodyPr>
          <a:lstStyle>
            <a:lvl1pPr>
              <a:defRPr kumimoji="1" lang="ru-RU" sz="2400" b="1" kern="1200" dirty="0" smtClean="0">
                <a:solidFill>
                  <a:srgbClr val="1A356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id="{D7329CFA-B507-4D44-97F9-6D2075BB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580" y="6440103"/>
            <a:ext cx="519023" cy="365125"/>
          </a:xfrm>
        </p:spPr>
        <p:txBody>
          <a:bodyPr/>
          <a:lstStyle>
            <a:lvl1pPr>
              <a:defRPr kumimoji="1" lang="ru-RU" sz="1400" b="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/>
              </a:defRPr>
            </a:lvl1pPr>
          </a:lstStyle>
          <a:p>
            <a:fld id="{57EBBE1A-037E-476C-8D0F-9DD7F516AD1A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1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F610A-D646-40CC-AEB6-20D3E7E9A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9" y="120491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9D1987-C336-484B-AE7D-D6B0D6B5A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9" y="368458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2BB6DF-89A0-4E47-BBCC-C9B332E9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C5E67-74C9-497E-A2BD-52D54755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01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F71D054-17C6-A047-9B54-1695A9ED5C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92773" y="7416"/>
            <a:ext cx="10287000" cy="68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C9AA69-2AE7-B74C-8685-517949C0E075}"/>
              </a:ext>
            </a:extLst>
          </p:cNvPr>
          <p:cNvSpPr/>
          <p:nvPr userDrawn="1"/>
        </p:nvSpPr>
        <p:spPr>
          <a:xfrm>
            <a:off x="0" y="0"/>
            <a:ext cx="11395328" cy="6874042"/>
          </a:xfrm>
          <a:prstGeom prst="rect">
            <a:avLst/>
          </a:prstGeom>
          <a:gradFill>
            <a:gsLst>
              <a:gs pos="70000">
                <a:srgbClr val="FFFFFF">
                  <a:alpha val="47000"/>
                </a:srgbClr>
              </a:gs>
              <a:gs pos="4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6350">
            <a:noFill/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B1E88C-1CC8-9A49-914F-74AF9F2682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7769" y="104258"/>
            <a:ext cx="1420446" cy="24398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45E11F9-D2DF-1B4D-921C-10E3464D8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219443" y="468403"/>
            <a:ext cx="11753114" cy="0"/>
          </a:xfrm>
          <a:prstGeom prst="line">
            <a:avLst/>
          </a:prstGeom>
          <a:noFill/>
          <a:ln w="73025" cap="flat" cmpd="sng" algn="ctr">
            <a:gradFill flip="none" rotWithShape="1">
              <a:gsLst>
                <a:gs pos="100000">
                  <a:srgbClr val="820449"/>
                </a:gs>
                <a:gs pos="0">
                  <a:srgbClr val="1A356B"/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14" name="Полилиния: фигура 12">
            <a:extLst>
              <a:ext uri="{FF2B5EF4-FFF2-40B4-BE49-F238E27FC236}">
                <a16:creationId xmlns:a16="http://schemas.microsoft.com/office/drawing/2014/main" id="{FE0B221A-ACDC-5240-A4C4-3BCA303622B3}"/>
              </a:ext>
            </a:extLst>
          </p:cNvPr>
          <p:cNvSpPr/>
          <p:nvPr userDrawn="1"/>
        </p:nvSpPr>
        <p:spPr>
          <a:xfrm>
            <a:off x="11032337" y="6432551"/>
            <a:ext cx="1159663" cy="378704"/>
          </a:xfrm>
          <a:custGeom>
            <a:avLst/>
            <a:gdLst>
              <a:gd name="connsiteX0" fmla="*/ 133516 w 1159663"/>
              <a:gd name="connsiteY0" fmla="*/ 0 h 378704"/>
              <a:gd name="connsiteX1" fmla="*/ 1159663 w 1159663"/>
              <a:gd name="connsiteY1" fmla="*/ 0 h 378704"/>
              <a:gd name="connsiteX2" fmla="*/ 1159663 w 1159663"/>
              <a:gd name="connsiteY2" fmla="*/ 378704 h 378704"/>
              <a:gd name="connsiteX3" fmla="*/ 0 w 1159663"/>
              <a:gd name="connsiteY3" fmla="*/ 378704 h 37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663" h="378704">
                <a:moveTo>
                  <a:pt x="133516" y="0"/>
                </a:moveTo>
                <a:lnTo>
                  <a:pt x="1159663" y="0"/>
                </a:lnTo>
                <a:lnTo>
                  <a:pt x="1159663" y="378704"/>
                </a:lnTo>
                <a:lnTo>
                  <a:pt x="0" y="378704"/>
                </a:lnTo>
                <a:close/>
              </a:path>
            </a:pathLst>
          </a:custGeom>
          <a:gradFill>
            <a:gsLst>
              <a:gs pos="0">
                <a:srgbClr val="1A356B"/>
              </a:gs>
              <a:gs pos="100000">
                <a:srgbClr val="82044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02326E7B-D6EF-084F-980F-BD3C71D7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43" y="60082"/>
            <a:ext cx="10373795" cy="348240"/>
          </a:xfrm>
        </p:spPr>
        <p:txBody>
          <a:bodyPr>
            <a:normAutofit/>
          </a:bodyPr>
          <a:lstStyle>
            <a:lvl1pPr>
              <a:defRPr kumimoji="1" lang="ru-RU" sz="2400" b="1" kern="1200" dirty="0" smtClean="0">
                <a:solidFill>
                  <a:srgbClr val="1A356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id="{D7329CFA-B507-4D44-97F9-6D2075BB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580" y="6440103"/>
            <a:ext cx="519023" cy="365125"/>
          </a:xfrm>
        </p:spPr>
        <p:txBody>
          <a:bodyPr/>
          <a:lstStyle>
            <a:lvl1pPr>
              <a:defRPr kumimoji="1" lang="ru-RU" sz="1400" b="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/>
              </a:defRPr>
            </a:lvl1pPr>
          </a:lstStyle>
          <a:p>
            <a:fld id="{57EBBE1A-037E-476C-8D0F-9DD7F516AD1A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21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7B44057-189B-A043-81AA-2C868A9EBB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7" y="8021"/>
            <a:ext cx="10799763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C9AA69-2AE7-B74C-8685-517949C0E075}"/>
              </a:ext>
            </a:extLst>
          </p:cNvPr>
          <p:cNvSpPr/>
          <p:nvPr userDrawn="1"/>
        </p:nvSpPr>
        <p:spPr>
          <a:xfrm>
            <a:off x="0" y="0"/>
            <a:ext cx="11395328" cy="6874042"/>
          </a:xfrm>
          <a:prstGeom prst="rect">
            <a:avLst/>
          </a:prstGeom>
          <a:gradFill>
            <a:gsLst>
              <a:gs pos="70000">
                <a:srgbClr val="FFFFFF">
                  <a:alpha val="47000"/>
                </a:srgbClr>
              </a:gs>
              <a:gs pos="4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6350">
            <a:noFill/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B1E88C-1CC8-9A49-914F-74AF9F2682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7739"/>
          <a:stretch/>
        </p:blipFill>
        <p:spPr>
          <a:xfrm>
            <a:off x="10677769" y="104258"/>
            <a:ext cx="316198" cy="24398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45E11F9-D2DF-1B4D-921C-10E3464D8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219443" y="468403"/>
            <a:ext cx="11753114" cy="0"/>
          </a:xfrm>
          <a:prstGeom prst="line">
            <a:avLst/>
          </a:prstGeom>
          <a:noFill/>
          <a:ln w="73025" cap="flat" cmpd="sng" algn="ctr">
            <a:gradFill flip="none" rotWithShape="1">
              <a:gsLst>
                <a:gs pos="100000">
                  <a:srgbClr val="820449"/>
                </a:gs>
                <a:gs pos="0">
                  <a:srgbClr val="1A356B"/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14" name="Полилиния: фигура 12">
            <a:extLst>
              <a:ext uri="{FF2B5EF4-FFF2-40B4-BE49-F238E27FC236}">
                <a16:creationId xmlns:a16="http://schemas.microsoft.com/office/drawing/2014/main" id="{FE0B221A-ACDC-5240-A4C4-3BCA303622B3}"/>
              </a:ext>
            </a:extLst>
          </p:cNvPr>
          <p:cNvSpPr/>
          <p:nvPr userDrawn="1"/>
        </p:nvSpPr>
        <p:spPr>
          <a:xfrm>
            <a:off x="11032337" y="6432551"/>
            <a:ext cx="1159663" cy="378704"/>
          </a:xfrm>
          <a:custGeom>
            <a:avLst/>
            <a:gdLst>
              <a:gd name="connsiteX0" fmla="*/ 133516 w 1159663"/>
              <a:gd name="connsiteY0" fmla="*/ 0 h 378704"/>
              <a:gd name="connsiteX1" fmla="*/ 1159663 w 1159663"/>
              <a:gd name="connsiteY1" fmla="*/ 0 h 378704"/>
              <a:gd name="connsiteX2" fmla="*/ 1159663 w 1159663"/>
              <a:gd name="connsiteY2" fmla="*/ 378704 h 378704"/>
              <a:gd name="connsiteX3" fmla="*/ 0 w 1159663"/>
              <a:gd name="connsiteY3" fmla="*/ 378704 h 37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663" h="378704">
                <a:moveTo>
                  <a:pt x="133516" y="0"/>
                </a:moveTo>
                <a:lnTo>
                  <a:pt x="1159663" y="0"/>
                </a:lnTo>
                <a:lnTo>
                  <a:pt x="1159663" y="378704"/>
                </a:lnTo>
                <a:lnTo>
                  <a:pt x="0" y="378704"/>
                </a:lnTo>
                <a:close/>
              </a:path>
            </a:pathLst>
          </a:custGeom>
          <a:gradFill>
            <a:gsLst>
              <a:gs pos="0">
                <a:srgbClr val="1A356B"/>
              </a:gs>
              <a:gs pos="100000">
                <a:srgbClr val="82044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02326E7B-D6EF-084F-980F-BD3C71D7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43" y="60082"/>
            <a:ext cx="10373795" cy="348240"/>
          </a:xfrm>
        </p:spPr>
        <p:txBody>
          <a:bodyPr>
            <a:normAutofit/>
          </a:bodyPr>
          <a:lstStyle>
            <a:lvl1pPr>
              <a:defRPr kumimoji="1" lang="ru-RU" sz="2400" b="1" kern="1200" dirty="0" smtClean="0">
                <a:solidFill>
                  <a:srgbClr val="1A356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id="{D7329CFA-B507-4D44-97F9-6D2075BB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580" y="6440103"/>
            <a:ext cx="519023" cy="365125"/>
          </a:xfrm>
        </p:spPr>
        <p:txBody>
          <a:bodyPr/>
          <a:lstStyle>
            <a:lvl1pPr>
              <a:defRPr kumimoji="1" lang="ru-RU" sz="1400" b="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/>
              </a:defRPr>
            </a:lvl1pPr>
          </a:lstStyle>
          <a:p>
            <a:fld id="{57EBBE1A-037E-476C-8D0F-9DD7F516AD1A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  <a:sym typeface="Calibri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160F27-0E34-A64C-891C-63B6C534F0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2029" t="-3082"/>
          <a:stretch/>
        </p:blipFill>
        <p:spPr>
          <a:xfrm>
            <a:off x="10993967" y="104258"/>
            <a:ext cx="1111254" cy="2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20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00E3A2F7-5FCA-4D4E-B065-AA8AB240BE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6455" y="0"/>
            <a:ext cx="1036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C9AA69-2AE7-B74C-8685-517949C0E075}"/>
              </a:ext>
            </a:extLst>
          </p:cNvPr>
          <p:cNvSpPr/>
          <p:nvPr userDrawn="1"/>
        </p:nvSpPr>
        <p:spPr>
          <a:xfrm>
            <a:off x="0" y="0"/>
            <a:ext cx="11395328" cy="6874042"/>
          </a:xfrm>
          <a:prstGeom prst="rect">
            <a:avLst/>
          </a:prstGeom>
          <a:gradFill>
            <a:gsLst>
              <a:gs pos="70000">
                <a:srgbClr val="FFFFFF">
                  <a:alpha val="47000"/>
                </a:srgbClr>
              </a:gs>
              <a:gs pos="4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6350">
            <a:noFill/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45E11F9-D2DF-1B4D-921C-10E3464D8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219443" y="468403"/>
            <a:ext cx="11753114" cy="0"/>
          </a:xfrm>
          <a:prstGeom prst="line">
            <a:avLst/>
          </a:prstGeom>
          <a:noFill/>
          <a:ln w="73025" cap="flat" cmpd="sng" algn="ctr">
            <a:gradFill flip="none" rotWithShape="1">
              <a:gsLst>
                <a:gs pos="100000">
                  <a:srgbClr val="820449"/>
                </a:gs>
                <a:gs pos="0">
                  <a:srgbClr val="1A356B"/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14" name="Полилиния: фигура 12">
            <a:extLst>
              <a:ext uri="{FF2B5EF4-FFF2-40B4-BE49-F238E27FC236}">
                <a16:creationId xmlns:a16="http://schemas.microsoft.com/office/drawing/2014/main" id="{FE0B221A-ACDC-5240-A4C4-3BCA303622B3}"/>
              </a:ext>
            </a:extLst>
          </p:cNvPr>
          <p:cNvSpPr/>
          <p:nvPr userDrawn="1"/>
        </p:nvSpPr>
        <p:spPr>
          <a:xfrm>
            <a:off x="11032337" y="6432551"/>
            <a:ext cx="1159663" cy="378704"/>
          </a:xfrm>
          <a:custGeom>
            <a:avLst/>
            <a:gdLst>
              <a:gd name="connsiteX0" fmla="*/ 133516 w 1159663"/>
              <a:gd name="connsiteY0" fmla="*/ 0 h 378704"/>
              <a:gd name="connsiteX1" fmla="*/ 1159663 w 1159663"/>
              <a:gd name="connsiteY1" fmla="*/ 0 h 378704"/>
              <a:gd name="connsiteX2" fmla="*/ 1159663 w 1159663"/>
              <a:gd name="connsiteY2" fmla="*/ 378704 h 378704"/>
              <a:gd name="connsiteX3" fmla="*/ 0 w 1159663"/>
              <a:gd name="connsiteY3" fmla="*/ 378704 h 37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663" h="378704">
                <a:moveTo>
                  <a:pt x="133516" y="0"/>
                </a:moveTo>
                <a:lnTo>
                  <a:pt x="1159663" y="0"/>
                </a:lnTo>
                <a:lnTo>
                  <a:pt x="1159663" y="378704"/>
                </a:lnTo>
                <a:lnTo>
                  <a:pt x="0" y="378704"/>
                </a:lnTo>
                <a:close/>
              </a:path>
            </a:pathLst>
          </a:custGeom>
          <a:gradFill>
            <a:gsLst>
              <a:gs pos="0">
                <a:srgbClr val="1A356B"/>
              </a:gs>
              <a:gs pos="100000">
                <a:srgbClr val="82044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02326E7B-D6EF-084F-980F-BD3C71D7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43" y="60082"/>
            <a:ext cx="10373795" cy="348240"/>
          </a:xfrm>
        </p:spPr>
        <p:txBody>
          <a:bodyPr>
            <a:normAutofit/>
          </a:bodyPr>
          <a:lstStyle>
            <a:lvl1pPr>
              <a:defRPr kumimoji="1" lang="ru-RU" sz="2400" b="1" kern="1200" dirty="0" smtClean="0">
                <a:solidFill>
                  <a:srgbClr val="1A356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id="{D7329CFA-B507-4D44-97F9-6D2075BB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580" y="6440103"/>
            <a:ext cx="519023" cy="365125"/>
          </a:xfrm>
        </p:spPr>
        <p:txBody>
          <a:bodyPr/>
          <a:lstStyle>
            <a:lvl1pPr>
              <a:defRPr kumimoji="1" lang="ru-RU" sz="1400" b="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/>
              </a:defRPr>
            </a:lvl1pPr>
          </a:lstStyle>
          <a:p>
            <a:fld id="{57EBBE1A-037E-476C-8D0F-9DD7F516AD1A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  <a:sym typeface="Calibri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CF089C-5AF7-3E4D-997A-2563704481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0016" y="111802"/>
            <a:ext cx="1425205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2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B0347-4798-4168-B0AA-D0AFDB31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328EFA-1582-48C9-B153-A672485AA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B8FCF-C3E1-4438-AF7D-F1812FD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C9F82-FE2A-4D35-883F-39896DFC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9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D78CE-980C-426B-8493-868251D4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2AD68D-6A09-4B7F-B3C0-C8ECE55F4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BFF39E-7B59-4C12-8EE4-98DD9B06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30BF73-FDEC-4B39-84FC-651099F1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8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BCB57-CA18-46C5-86FE-58992F70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0BFFF-7ADE-4CBF-A555-8D3AAB38E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9AED1F-A876-4DBA-AB16-A2A5EDC25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37795A-5A00-43C2-8B49-F7F72101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E3F89C-0BA7-42CA-8C38-297D57C1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A32ED-A6D6-4D6C-875C-C8066096B20C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01FFEB8-0761-49B3-9D8C-1C36F2BD9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37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CFF7104-C7B6-4595-AB69-077D88BE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30" y="1681163"/>
            <a:ext cx="53589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820506-B989-4B6B-BE3E-2AF8AAA2A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630" y="2505075"/>
            <a:ext cx="535894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255252-98E7-468D-BFC9-A73AEEE72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811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C4DF92-2197-4785-A075-5FB0189A5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8117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D0017A-A852-48F3-888A-5AF2FD04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9C9A0B-58E3-4FBA-BD67-F4B21138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FC9A0-9CF8-431D-99DE-4E49BB5A2FC7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9DBB2462-94AC-42B0-9C3F-9E001CF67E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75490C6-D3FC-47A8-BF30-46D77214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8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56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9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B1121-A2D2-49FB-A422-30384039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F70F9A-F36A-4527-BD9B-109D985E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29" y="1825625"/>
            <a:ext cx="109147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E518AC-C3BF-41B0-9ACB-DE2CAA1DB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8629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0C42A-7800-43F6-98E3-72E29B493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0171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7893421-D54F-4996-98AB-A05A83C75E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30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69" r:id="rId9"/>
    <p:sldLayoutId id="2147483665" r:id="rId10"/>
    <p:sldLayoutId id="2147483666" r:id="rId11"/>
    <p:sldLayoutId id="2147483663" r:id="rId12"/>
    <p:sldLayoutId id="2147483664" r:id="rId13"/>
    <p:sldLayoutId id="2147483662" r:id="rId14"/>
    <p:sldLayoutId id="2147483655" r:id="rId15"/>
    <p:sldLayoutId id="2147483661" r:id="rId16"/>
    <p:sldLayoutId id="2147483660" r:id="rId17"/>
    <p:sldLayoutId id="2147483656" r:id="rId18"/>
    <p:sldLayoutId id="2147483657" r:id="rId19"/>
    <p:sldLayoutId id="2147483658" r:id="rId20"/>
    <p:sldLayoutId id="2147483659" r:id="rId21"/>
    <p:sldLayoutId id="2147483670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Segoe UI Black" panose="020B0A02040204020203" pitchFamily="34" charset="0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sym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sym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7EBBE1A-037E-476C-8D0F-9DD7F516AD1A}" type="slidenum">
              <a:rPr lang="ru-RU" smtClean="0">
                <a:solidFill>
                  <a:prstClr val="black">
                    <a:tint val="75000"/>
                  </a:prstClr>
                </a:solidFill>
                <a:sym typeface="Calibri" panose="020F0502020204030204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003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8.png"/><Relationship Id="rId7" Type="http://schemas.openxmlformats.org/officeDocument/2006/relationships/image" Target="../media/image1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9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1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5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2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image" Target="../media/image59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6.png"/><Relationship Id="rId5" Type="http://schemas.openxmlformats.org/officeDocument/2006/relationships/image" Target="../media/image79.gif"/><Relationship Id="rId4" Type="http://schemas.openxmlformats.org/officeDocument/2006/relationships/image" Target="../media/image78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17349" y="1415411"/>
            <a:ext cx="10667056" cy="231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15255" tIns="15255" rIns="15255" bIns="15255" numCol="1" anchor="b" anchorCtr="0" compatLnSpc="1">
            <a:prstTxWarp prst="textNoShape">
              <a:avLst/>
            </a:prstTxWarp>
          </a:bodyPr>
          <a:lstStyle>
            <a:lvl1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70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1pPr>
            <a:lvl2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2pPr>
            <a:lvl3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3pPr>
            <a:lvl4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4pPr>
            <a:lvl5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5pPr>
            <a:lvl6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900870"/>
            <a:r>
              <a:rPr lang="ru-RU" altLang="ru-RU" sz="4800" kern="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Меры поддержки бизнеса</a:t>
            </a:r>
          </a:p>
          <a:p>
            <a:pPr defTabSz="900870"/>
            <a:endParaRPr lang="ru-RU" altLang="ru-RU" sz="1000" kern="0" dirty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defTabSz="900870"/>
            <a:r>
              <a:rPr lang="ru-RU" altLang="ru-RU" sz="2800" kern="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Московская область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93279" y="4086382"/>
            <a:ext cx="10915196" cy="4247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2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9C3FFC-3A2E-2A88-7CC8-7C3F578E3F44}"/>
              </a:ext>
            </a:extLst>
          </p:cNvPr>
          <p:cNvSpPr/>
          <p:nvPr/>
        </p:nvSpPr>
        <p:spPr>
          <a:xfrm>
            <a:off x="226505" y="497475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Гранты для подготовки кадров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719DE8-760F-29B9-59FE-D961A38D2994}"/>
              </a:ext>
            </a:extLst>
          </p:cNvPr>
          <p:cNvSpPr/>
          <p:nvPr/>
        </p:nvSpPr>
        <p:spPr>
          <a:xfrm>
            <a:off x="713067" y="779922"/>
            <a:ext cx="11478933" cy="1270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Гранты в форме субсидий на создание условий для подготовки кадров в области защиты и коммерциализации результатов интеллектуальной деятельности постановление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</a:t>
            </a: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 05 марта 2022 года № 291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1DB57D-3477-9C80-0F6E-5518CD5688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2" y="1505690"/>
            <a:ext cx="300553" cy="3005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1460BE-9DF6-80BD-D1C2-3442A8146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8" y="808611"/>
            <a:ext cx="300553" cy="30055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0B1E823-47AD-E68C-C0D1-0963D55AEDF8}"/>
              </a:ext>
            </a:extLst>
          </p:cNvPr>
          <p:cNvSpPr/>
          <p:nvPr/>
        </p:nvSpPr>
        <p:spPr>
          <a:xfrm>
            <a:off x="226504" y="2167480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Продление сроков аренды участков для размещения НТО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6C5774E-438F-C78E-A34F-C46F8A28305A}"/>
              </a:ext>
            </a:extLst>
          </p:cNvPr>
          <p:cNvSpPr/>
          <p:nvPr/>
        </p:nvSpPr>
        <p:spPr>
          <a:xfrm>
            <a:off x="713065" y="2462514"/>
            <a:ext cx="11478933" cy="1280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Продлены сроки договоров аренды на размещение нестационарных торговых объектов, которые закончились или закончатся с 14 марта 2022 года </a:t>
            </a:r>
            <a:b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31 декабря 2026 г.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  от 12 марта 2022 года № 353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19ABD5-2220-E46E-667E-2F16735E5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1" y="3157394"/>
            <a:ext cx="300553" cy="3005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1720F3B-A350-1826-90BB-58A7E82B0C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7" y="2462333"/>
            <a:ext cx="300553" cy="30055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B0A4566-52D1-96E8-328F-728ACE7A3696}"/>
              </a:ext>
            </a:extLst>
          </p:cNvPr>
          <p:cNvSpPr/>
          <p:nvPr/>
        </p:nvSpPr>
        <p:spPr>
          <a:xfrm>
            <a:off x="226505" y="3859869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Зеленый коридор для импорта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D5B9BB-663C-13BD-6516-5FEAD0613BC8}"/>
              </a:ext>
            </a:extLst>
          </p:cNvPr>
          <p:cNvSpPr/>
          <p:nvPr/>
        </p:nvSpPr>
        <p:spPr>
          <a:xfrm>
            <a:off x="713067" y="4135190"/>
            <a:ext cx="11478933" cy="3027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Запрет на возврат ранее ввезенного оборудования, комплектующих, медицинских изделий из стран, присоединившиеся к санкционным ограничениям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Снижение ввозных таможенных пошлин на чувствительные товары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Введены ускоренные процедуры регистрации российских медицинских изделий в случаях замены иностранных комплектующих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Легализация параллельного импорта путем освобождения ответственности лиц, ввозящих и реализующих товары, включенные в специальный перечень Правительства, временное приостановление (до 6 месяцев) таможенных проверок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Разрешение импортерам представлять при ввозе бумажные или электронные копии сертификатов о происхождении товаров вместо оригиналов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Снижение расходов на выполнение таможенных формальностей Снятие фитосанитарных ветеринарных ограничений на ввоз социально значимой сельхозпродукции из стран СНГ, ЕАЭС и других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Возможность ввоза многокомпонентного товара в рамках нескольких сделок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  от 12 марта 2022 года № 353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235AF2-62C3-3413-3715-A69823697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0" y="6139550"/>
            <a:ext cx="300553" cy="3005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D286D7-FED0-4429-53B5-759C1D385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3" y="4169038"/>
            <a:ext cx="300553" cy="3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71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17349" y="1415411"/>
            <a:ext cx="10667056" cy="231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15255" tIns="15255" rIns="15255" bIns="15255" numCol="1" anchor="b" anchorCtr="0" compatLnSpc="1">
            <a:prstTxWarp prst="textNoShape">
              <a:avLst/>
            </a:prstTxWarp>
          </a:bodyPr>
          <a:lstStyle>
            <a:lvl1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70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1pPr>
            <a:lvl2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2pPr>
            <a:lvl3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3pPr>
            <a:lvl4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4pPr>
            <a:lvl5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5pPr>
            <a:lvl6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900870"/>
            <a:r>
              <a:rPr lang="ru-RU" altLang="ru-RU" sz="4800" kern="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Региональные меры поддержки </a:t>
            </a:r>
          </a:p>
          <a:p>
            <a:pPr defTabSz="900870"/>
            <a:endParaRPr lang="ru-RU" altLang="ru-RU" sz="1000" kern="0" dirty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defTabSz="900870"/>
            <a:r>
              <a:rPr lang="ru-RU" altLang="ru-RU" sz="2800" kern="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Московская область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93279" y="4086382"/>
            <a:ext cx="10915196" cy="4247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20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27952D-523D-4085-DD87-6019C5F7C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448" y="5042951"/>
            <a:ext cx="1307981" cy="130798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Субсидия промышленным предприятиям на покупку оборудования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50453" y="1279858"/>
            <a:ext cx="11418832" cy="3498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юридические лица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заявителю: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имеет налоговой задолженности;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имеет просроченной (неурегулированной) задолженности по возврату в бюджет Московской области субсидий, бюджетных инвестиций;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находится в процессе ликвидации, реорганизации или банкротства;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руководитель, члены коллегиального исполнительного органа, главный бухгалтер отсутствуют в реестре дисквалифицированных лиц;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является иностранным юридическим лицом, офшорной компанией, а также российским юридическим лицом, в уставном (складочном) капитале которого доля прямого или косвенного (через третьих лиц) участия офшорных компаний в совокупности превышает 25 % (при расчете доли участия офшорных компаний не учитывается участие офшорных компаний в капитале ПАО, акции которых обращаются на организованных торгах в РФ);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было принято решение об оказании аналогичной поддержки из федерального или муниципального бюджета, затраты на оборудование не возмещаются в соответствии с другими нормативными правовыми актами;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достиг значения результатов предоставления Субсидии, установленных ранее заключенными Соглашениями о предоставлении Субсидии по аналогичному мероприятию.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субсидии: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50% произведенных и подтвержденных затрат, но не более 20 млн рублей на одного получателя Субсидии.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600" b="1" dirty="0">
              <a:solidFill>
                <a:srgbClr val="13151C"/>
              </a:solidFill>
              <a:latin typeface="Segoe U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1140D8D-B20B-8C9A-8FCF-757842A06714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6" y="1890275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4" y="1279858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5" y="4301538"/>
            <a:ext cx="249006" cy="24069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64CB959-7489-22B2-E27D-44A50D14EF4F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4E776B-7401-588E-7B7C-1635AEE72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60" y="5072862"/>
            <a:ext cx="1252903" cy="125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1486F87A-16DC-8A8D-0951-B93FCAC7380B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61ED547-CA8D-DFDF-217C-F40BDE2CC3FB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DAB7F8-550E-F3A2-D069-2096D3402054}"/>
              </a:ext>
            </a:extLst>
          </p:cNvPr>
          <p:cNvSpPr txBox="1"/>
          <p:nvPr/>
        </p:nvSpPr>
        <p:spPr>
          <a:xfrm>
            <a:off x="550453" y="6440103"/>
            <a:ext cx="59761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4FF920-2573-AEEE-7F46-20EDAF97F1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48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Субсидия субъектам МСП на модернизацию и лизинг оборудования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70432" y="1160031"/>
            <a:ext cx="11380046" cy="3498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индивидуальными предпринимателями;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юридическими лицами.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заявителю: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является субъектом МСП;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и осуществляет деятельность на территории Московской области;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осуществляет деятельность в сфере производства товаров (работ, услуг) по видам деятельности в соответствии с разделами «A», «B», «C», «D», «E», «F», «H», «I», «J», «P», «Q», «R», классами 71, 75, 95, 96 ОКВЭД;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осуществляет деятельность в разделе производство и (или) реализация подакцизных товаров, а также добыча и (или) реализацию полезных ископаемых, за исключением общераспространенных полезных ископаемых;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на ЦП МСП и подал через ЦП МСП заявку на расширенную оценку показателей деятельности субъекта МСП;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налоговая задолженность не более 3 000 рублей;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затраты произведены не ранее 1 июля 2023 года;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приобретенное оборудование не находилось ранее в эксплуатации;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срок изготовления приобретенного оборудования не превышает 5 лет;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приобретенное оборудование не предназначено для ведения деятельности в соответствии с разделом «G» ОКВЭД.</a:t>
            </a: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субсидии: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50% произведенных и подтвержденных затрат, но не более 5 млн рублей.</a:t>
            </a:r>
            <a:endParaRPr lang="ru-RU" altLang="ru-RU" sz="1600" b="1" dirty="0">
              <a:solidFill>
                <a:srgbClr val="13151C"/>
              </a:solidFill>
              <a:latin typeface="Segoe U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1140D8D-B20B-8C9A-8FCF-757842A06714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885417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138806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8" y="4471531"/>
            <a:ext cx="249006" cy="2406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061E4B9-932D-EA27-652C-70BD056AE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2550" y="5041247"/>
            <a:ext cx="1311383" cy="1311383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64CB959-7489-22B2-E27D-44A50D14EF4F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61ED547-CA8D-DFDF-217C-F40BDE2CC3FB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1AE7F1-B851-4CBE-CD14-CE591FD2F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8067" y="5072862"/>
            <a:ext cx="1248154" cy="1248154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1486F87A-16DC-8A8D-0951-B93FCAC7380B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5C849C-DD30-C04B-3D9F-D4DC0AE66A50}"/>
              </a:ext>
            </a:extLst>
          </p:cNvPr>
          <p:cNvSpPr txBox="1"/>
          <p:nvPr/>
        </p:nvSpPr>
        <p:spPr>
          <a:xfrm>
            <a:off x="550453" y="6440103"/>
            <a:ext cx="56238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B24D79-80B8-6A5D-94AB-917AE84B46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93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75E37E-D189-D8FE-ACD7-92499F452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180" y="5040730"/>
            <a:ext cx="1310754" cy="13107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2C0CC6-1944-D91A-790D-CF1707968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066" y="5076804"/>
            <a:ext cx="1248155" cy="124815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Субсидии социальным предприятиям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70432" y="1059759"/>
            <a:ext cx="11380046" cy="3498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индивидуальными предпринимателями;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юридическими лицами.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заявителю: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является субъектом МСП;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и осуществляет деятельность на территории Московской Области;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осуществляет деятельность в разделе производство и (или) реализация подакцизных товаров, а также добыча и (или) реализацию полезных ископаемых, за исключением общераспространенных полезных ископаемых;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на ЦП МСП и подал через ЦП МСП заявку на расширенную оценку показателей деятельности субъекта МСП;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состоит в перечне субъектов МСП, имеющих статус социальных предприятий или осуществляет основной вид деятельности в соответствии подгруппой 32.99.8 раздела «C», группой 85.41 раздела «Р» или группой 88.91 раздела «Q» ОКВЭД;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находится в процессе ликвидации, реорганизации или банкротства;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налоговая задолженность не более 3 000 рублей;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 дату подачи заявки на получение Субсидии затраты произведены в полном объеме.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затраты произведены не ранее 1 сентября 2023 года.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субсидии: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более 85% затрат и до 3 млн рублей (для субъектов МСП, осуществляющих деятельность, связанную с созданием и развитием в детских центрах групп для детей до трех лет (ясельные группы);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более 85% затрат и до 2 млн рублей (для остальных участников конкурса).</a:t>
            </a:r>
            <a:endParaRPr lang="ru-RU" altLang="ru-RU" sz="1600" b="1" dirty="0">
              <a:solidFill>
                <a:srgbClr val="13151C"/>
              </a:solidFill>
              <a:latin typeface="Segoe U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1140D8D-B20B-8C9A-8FCF-757842A06714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785145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038534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7" y="4195090"/>
            <a:ext cx="249006" cy="24069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64CB959-7489-22B2-E27D-44A50D14EF4F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61ED547-CA8D-DFDF-217C-F40BDE2CC3FB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1486F87A-16DC-8A8D-0951-B93FCAC7380B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F3F1EF-F400-22E4-5B5D-3794D94AA8F5}"/>
              </a:ext>
            </a:extLst>
          </p:cNvPr>
          <p:cNvSpPr txBox="1"/>
          <p:nvPr/>
        </p:nvSpPr>
        <p:spPr>
          <a:xfrm>
            <a:off x="550453" y="6440103"/>
            <a:ext cx="56993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C890AF-6209-9A40-1D94-9BD4CA9B23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49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38E198-434E-8A17-E487-2B9E8B0E2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716" y="5071201"/>
            <a:ext cx="1248154" cy="12481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75E37E-D189-D8FE-ACD7-92499F452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180" y="5040730"/>
            <a:ext cx="1310754" cy="131075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Гранты социальным предприятиям и молодым предпринимателям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70432" y="1235927"/>
            <a:ext cx="11380046" cy="3713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включенные в перечень социальных предприятий;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молодыми предпринимателями.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заявителю: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является субъектом МСП;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и осуществляет деятельность на территории Московской области;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осуществляет деятельности в разделе производство и (или) реализация подакцизных товаров, а также добыча и (или) реализацию полезных ископаемых, за исключением общераспространенных полезных ископаемых;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в качестве индивидуального предпринимателя физическим лицом в возрасте до 25 лет (включительно) на дату подачи заявки на получения гранта (для молодых предпринимателей);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владеет не менее чем 50 процентов доли в уставном капитале общества с ограниченной ответственностью или складочном капитале хозяйственного товарищества либо не менее чем 50 процентов голосующих акций акционерного общества или участие в составе учредителей (участников) или акционеров юридического лица физического лица в возрасте до 25 лет (включительно) на дату подачи заявки (для молодых предпринимателей);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включен в перечень социальных предприятий (для социальных предприятий);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софинансирование МСП затрат в размере не менее 25%.</a:t>
            </a: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гранта: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менее 100 тыс. рублей и не более 500 тыс. рублей</a:t>
            </a:r>
            <a:endParaRPr lang="ru-RU" altLang="ru-RU" sz="1600" b="1" dirty="0">
              <a:solidFill>
                <a:srgbClr val="13151C"/>
              </a:solidFill>
              <a:latin typeface="Segoe U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1140D8D-B20B-8C9A-8FCF-757842A06714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961314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214703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8" y="4371259"/>
            <a:ext cx="249006" cy="24069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64CB959-7489-22B2-E27D-44A50D14EF4F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61ED547-CA8D-DFDF-217C-F40BDE2CC3FB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1486F87A-16DC-8A8D-0951-B93FCAC7380B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09291-9E08-9005-0121-D615FFEAAD17}"/>
              </a:ext>
            </a:extLst>
          </p:cNvPr>
          <p:cNvSpPr txBox="1"/>
          <p:nvPr/>
        </p:nvSpPr>
        <p:spPr>
          <a:xfrm>
            <a:off x="550453" y="6440103"/>
            <a:ext cx="59510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C63AFF-E1EC-EAEB-3A62-D65BA38153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1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E398B9-8367-4552-D44D-71239E1A9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027" y="5072862"/>
            <a:ext cx="1248154" cy="12481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75E37E-D189-D8FE-ACD7-92499F452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180" y="5040730"/>
            <a:ext cx="1310754" cy="131075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Субсидия на маркетплейсы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70432" y="1042980"/>
            <a:ext cx="11380046" cy="3713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индивидуальными предпринимателями;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юридическими лицами;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самозанятые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заявителю: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является субъектом МСП или самозанятым гражданином;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и осуществляет деятельность на территории Московской области;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осуществляет деятельность в сфере в соответствии с разделами «A», «C», классом 56 ОКВЭД или реализует товары собственного бренда (под своим товарным знаком);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осуществляет деятельность в разделе производство и (или) реализация подакцизных товаров, а также добыча и (или) реализацию полезных ископаемых, за исключением общераспространенных полезных ископаемых;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на ЦП МСП и подал через ЦП МСП или в центрах «Мой бизнес» АНО «АИР» заявку на расширенную оценку количественных и качественных показателей деятельности субъекта МСП;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находится в процессе ликвидации, реорганизации или банкротства;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налоговая задолженность не более 3 000 рублей.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затраты, заявленные к компенсации, произведены в полном объеме;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является действующим поставщиком торговой онлайн-площадки.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субсидии: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50% произведенных и подтвержденных затрат, но не более 500 тыс. рублей на одного получателя Субсидии за весь период реализации мероприятия.</a:t>
            </a:r>
            <a:endParaRPr lang="ru-RU" altLang="ru-RU" sz="1600" b="1" dirty="0">
              <a:solidFill>
                <a:srgbClr val="13151C"/>
              </a:solidFill>
              <a:latin typeface="Segoe U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1140D8D-B20B-8C9A-8FCF-757842A06714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952925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021756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8" y="4530650"/>
            <a:ext cx="249006" cy="24069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64CB959-7489-22B2-E27D-44A50D14EF4F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61ED547-CA8D-DFDF-217C-F40BDE2CC3FB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1486F87A-16DC-8A8D-0951-B93FCAC7380B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5DDB1C-CFAF-6D20-61CF-3428E5003FB9}"/>
              </a:ext>
            </a:extLst>
          </p:cNvPr>
          <p:cNvSpPr txBox="1"/>
          <p:nvPr/>
        </p:nvSpPr>
        <p:spPr>
          <a:xfrm>
            <a:off x="550453" y="6440103"/>
            <a:ext cx="56070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867281-02C0-264D-D471-04B3374144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42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AA9D4B-87F7-B8E5-10C8-0A2ABC9D1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066" y="5072862"/>
            <a:ext cx="1248155" cy="12481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75E37E-D189-D8FE-ACD7-92499F452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180" y="5040730"/>
            <a:ext cx="1310754" cy="131075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Субсидии на развитие бизнеса по франшизе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70432" y="1160427"/>
            <a:ext cx="11380046" cy="3498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индивидуальными предпринимателями;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юридическими лицами.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заявителю: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является субъектом МСП;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и осуществляет деятельность на территории Московской области (для юридических лиц возможна регистрация в ином субъекте РФ, но обязательно наличие обособленного подразделения);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осуществляет деятельность в разделе производство и (или) реализация подакцизных товаров, а также добыча и (или) реализацию полезных ископаемых, за исключением общераспространенных полезных ископаемых;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на ЦП МСП и подал через ЦП МСП заявку на расширенную оценку показателей деятельности субъекта МСП;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налоговая задолженность не более 3 000 рублей;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открытие объекта в рамках франшизы не ранее 1 января 2020 года;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затраты понесены не ранее 1 января 2023 года;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 дату подачи заявки на получение Субсидии затраты произведены в полном объеме;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 дату подачи заявки на получение Субсидии оборудование принято и поставлено на баланс.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субсидии: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более 50% затрат до 1 млн рублей (для региональных франшиз);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более 50% затрат до 0,5 млн рублей (для франшиз из других субъектов РФ).</a:t>
            </a:r>
            <a:endParaRPr lang="ru-RU" altLang="ru-RU" sz="1600" b="1" dirty="0">
              <a:solidFill>
                <a:srgbClr val="13151C"/>
              </a:solidFill>
              <a:latin typeface="Segoe U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1140D8D-B20B-8C9A-8FCF-757842A06714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885813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139202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8" y="4278980"/>
            <a:ext cx="249006" cy="24069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64CB959-7489-22B2-E27D-44A50D14EF4F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61ED547-CA8D-DFDF-217C-F40BDE2CC3FB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1486F87A-16DC-8A8D-0951-B93FCAC7380B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1428-0F39-17CD-C1B3-50F3B7B1E920}"/>
              </a:ext>
            </a:extLst>
          </p:cNvPr>
          <p:cNvSpPr txBox="1"/>
          <p:nvPr/>
        </p:nvSpPr>
        <p:spPr>
          <a:xfrm>
            <a:off x="550453" y="6440103"/>
            <a:ext cx="55455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0FEC28-F86C-25E6-7070-B7CD30EC65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84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E0B5DB8-9E79-ABF1-295F-FB6F9425C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272" y="5038127"/>
            <a:ext cx="1306513" cy="13065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DED3D2-EF59-9173-65CD-09A7DC77D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214" y="5072862"/>
            <a:ext cx="1248155" cy="124815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Льготное кредитование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68401" y="1045084"/>
            <a:ext cx="11380046" cy="3962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Осуществление деятельности в отраслях: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обрабатывающее производство;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туризм;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гостиницы;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общепит;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информация и связь;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транспортировка и хранение;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Цели кредитования: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инвестиционные цели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инвестиционные цели и пополнение оборотных средств (не более 30 % от суммы кредита)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Кредит от 5 до 100 млн рублей на: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инвестиционные цели;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инвестиционные цели и пополнение оборотных средств (не более 30 % от суммы кредита);</a:t>
            </a: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Максимальная ставка: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более 9,5 % / 8,5 % ** (1/2 ставки ЦБ +1,5 % или + 0,5% (для отдаленных территорий) на дату кредитного договора)</a:t>
            </a: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Льготный процент: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 года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600" b="1" dirty="0">
              <a:solidFill>
                <a:srgbClr val="13151C"/>
              </a:solidFill>
              <a:latin typeface="Segoe U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1140D8D-B20B-8C9A-8FCF-757842A06714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1041901"/>
            <a:ext cx="310934" cy="30055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7" y="3272755"/>
            <a:ext cx="249006" cy="24069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64CB959-7489-22B2-E27D-44A50D14EF4F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61ED547-CA8D-DFDF-217C-F40BDE2CC3FB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1486F87A-16DC-8A8D-0951-B93FCAC7380B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D05EC2-2292-EE54-FB20-DE7BBEFD26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16" y="3936316"/>
            <a:ext cx="310934" cy="3109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991D7E-1DD2-C67D-EDAB-5408B4C268ED}"/>
              </a:ext>
            </a:extLst>
          </p:cNvPr>
          <p:cNvSpPr txBox="1"/>
          <p:nvPr/>
        </p:nvSpPr>
        <p:spPr>
          <a:xfrm>
            <a:off x="550453" y="6440103"/>
            <a:ext cx="53218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15DA73-3686-4EF4-F473-32ED4AEE37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617DB98-F133-7F87-353F-5A0E88C6AC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07" y="2492980"/>
            <a:ext cx="281017" cy="2810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501B32-9E65-A165-76D9-0D46FF4FDD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4509888"/>
            <a:ext cx="310934" cy="31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27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80CF88-919A-6F20-9475-8012D8188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223" y="5071200"/>
            <a:ext cx="1248155" cy="124815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921938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Субсидия для новых предприятий или предприятий, расширяющих свои производственные мощности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50453" y="1473215"/>
            <a:ext cx="11380046" cy="4325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Возмещение затрат на создание объектов инженерной инфраструктуры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4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заявителю: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субсидия не более 20% от стоимости всего проекта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регистрация предприятия на территории МО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ведение производственной деятельности в соответствии с разделом С (ОКВЭД 2)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наличие технологического присоединения от ресурсоснабжающей организации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наличие заключения ГАУ МО «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Мособлгосэкспертиза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» о правильности определения сметной стоимости по компенсируемым затратам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модернизация оборудования от 1 млрд руб.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субсидии: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80 млн руб. (при инвестировании от 100 млн руб.)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100 млн руб. (при инвестировании от 1 млрд руб.)</a:t>
            </a:r>
            <a:endParaRPr lang="ru-RU" alt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200 млн руб. (при инвестировании от 5 млрд руб.)</a:t>
            </a:r>
          </a:p>
          <a:p>
            <a:pPr marR="0" lvl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субсидии для отдаленных городских округов: 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/>
            </a:r>
            <a:b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•  </a:t>
            </a:r>
            <a:r>
              <a:rPr lang="ru-RU" altLang="ru-RU" sz="14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100 млн руб. (при инвестировании от 50 млн руб.)</a:t>
            </a:r>
            <a:b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•     до 140 млн руб. (при инвестировании от 1 млрд руб.)</a:t>
            </a:r>
            <a:b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•     до 250 млн руб. (при инвестировании от 5 млрд руб.)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2128999"/>
            <a:ext cx="329326" cy="31833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8" y="5252827"/>
            <a:ext cx="249006" cy="24069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64CB959-7489-22B2-E27D-44A50D14EF4F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Инвестиционный портал Московской области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61ED547-CA8D-DFDF-217C-F40BDE2CC3FB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702548-2E83-2BB7-24D6-FEEB9F29C8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7" y="4155012"/>
            <a:ext cx="249006" cy="2406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14B690-0E29-8F0F-7A09-1A0BCC70B05F}"/>
              </a:ext>
            </a:extLst>
          </p:cNvPr>
          <p:cNvSpPr txBox="1"/>
          <p:nvPr/>
        </p:nvSpPr>
        <p:spPr>
          <a:xfrm>
            <a:off x="550453" y="6440103"/>
            <a:ext cx="5841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95C7CC-18A6-A984-B738-73D45B8DEF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31D264-ED56-0C4F-B0BF-6F4748710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447" y="1480260"/>
            <a:ext cx="300553" cy="3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1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17349" y="1415411"/>
            <a:ext cx="10667056" cy="231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15255" tIns="15255" rIns="15255" bIns="15255" numCol="1" anchor="b" anchorCtr="0" compatLnSpc="1">
            <a:prstTxWarp prst="textNoShape">
              <a:avLst/>
            </a:prstTxWarp>
          </a:bodyPr>
          <a:lstStyle>
            <a:lvl1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70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1pPr>
            <a:lvl2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2pPr>
            <a:lvl3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3pPr>
            <a:lvl4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4pPr>
            <a:lvl5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5pPr>
            <a:lvl6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900870"/>
            <a:r>
              <a:rPr lang="ru-RU" altLang="ru-RU" sz="4800" kern="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Федеральные меры поддержки </a:t>
            </a:r>
          </a:p>
          <a:p>
            <a:pPr defTabSz="900870"/>
            <a:endParaRPr lang="ru-RU" altLang="ru-RU" sz="1000" kern="0" dirty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defTabSz="900870"/>
            <a:r>
              <a:rPr lang="ru-RU" altLang="ru-RU" sz="2800" kern="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Московская область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93279" y="4086382"/>
            <a:ext cx="10915196" cy="4247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94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E5436D-E4EA-617D-F0D6-6585AA74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930" y="5036933"/>
            <a:ext cx="1317836" cy="13178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880B03-0E13-951A-8A6E-60F5A179E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059" y="5045322"/>
            <a:ext cx="1307981" cy="130798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Недвижимость в аренду за 1 рубль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50453" y="1229523"/>
            <a:ext cx="11380046" cy="366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субъекты МСП (до 250 чел, до 2 млрд. руб. выручка)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заявителю: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отсутствие у заявителя просроченной задолженности по начисленным налогам и сборам;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отсутствие задолженности у МСП по выплате заработной платы на момент подачи заявления;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регистрация в Московской области.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Обязательства: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ремонт помещения, здания – в течение 1,5 лет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реконструкция здания – в течение 3 лет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Стоимость аренды: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 рубль за 1 кв.м. – износ объекта более 80%;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ставка налога на имущество – износ объекта менее 80%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Срок льготной аренды: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помещение – до 10 лет;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здание до 15 лет.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1140D8D-B20B-8C9A-8FCF-757842A06714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6" y="1764440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4" y="1229524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00" y="3445860"/>
            <a:ext cx="249006" cy="24069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64CB959-7489-22B2-E27D-44A50D14EF4F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1486F87A-16DC-8A8D-0951-B93FCAC7380B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61ED547-CA8D-DFDF-217C-F40BDE2CC3FB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D186CA-E623-EC67-FD84-F16888A49E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4" y="2673082"/>
            <a:ext cx="305474" cy="3054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984352-083F-80AF-0F04-EBF8B27D64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6" y="4153856"/>
            <a:ext cx="305475" cy="305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B79C8F-FF4F-49E9-25C5-A989CF46DAFE}"/>
              </a:ext>
            </a:extLst>
          </p:cNvPr>
          <p:cNvSpPr txBox="1"/>
          <p:nvPr/>
        </p:nvSpPr>
        <p:spPr>
          <a:xfrm>
            <a:off x="550453" y="6440103"/>
            <a:ext cx="56070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67D54A-60C7-73DE-A013-75C0113ABC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60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EA43B0-BABA-2A5A-A7A7-D464CFAB1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513" y="3686061"/>
            <a:ext cx="1287575" cy="12875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3D5A78-0432-065B-ACC0-9C3053585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896" y="5067739"/>
            <a:ext cx="1260005" cy="12600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2DA632-4113-49A0-4529-6FF73B462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513" y="5040372"/>
            <a:ext cx="1287575" cy="12875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Земельный участок в аренду за 1 рубль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50452" y="1162098"/>
            <a:ext cx="5353781" cy="3498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Получатели: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Производители товаров импортозамещения в сферах: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Машиностроение/металлургия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Пищевая промышленность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Химическая промышленность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Фармацевтика и медицина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Электроника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Строительные материалы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Сельское хозяйство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Легкая промышленность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Кабельная промышленность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Косметика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Авиастроение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Производство автотранспортных средств, прицепов и полуприцепов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Стоимость аренды: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 рубль в год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Срок льготной аренды: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 года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1140D8D-B20B-8C9A-8FCF-757842A06714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60" y="1195654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4" y="1145006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00" y="3949200"/>
            <a:ext cx="249006" cy="24069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64CB959-7489-22B2-E27D-44A50D14EF4F}"/>
              </a:ext>
            </a:extLst>
          </p:cNvPr>
          <p:cNvSpPr/>
          <p:nvPr/>
        </p:nvSpPr>
        <p:spPr>
          <a:xfrm>
            <a:off x="6940862" y="3788590"/>
            <a:ext cx="2630701" cy="2368488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Земля в собственности  Московской области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Земля в собственности Муниципальных образований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и неразграниченной собственности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1486F87A-16DC-8A8D-0951-B93FCAC7380B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61ED547-CA8D-DFDF-217C-F40BDE2CC3FB}"/>
              </a:ext>
            </a:extLst>
          </p:cNvPr>
          <p:cNvSpPr/>
          <p:nvPr/>
        </p:nvSpPr>
        <p:spPr>
          <a:xfrm>
            <a:off x="7003878" y="3711645"/>
            <a:ext cx="4213136" cy="259093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984352-083F-80AF-0F04-EBF8B27D64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6" y="4498747"/>
            <a:ext cx="305475" cy="305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B79C8F-FF4F-49E9-25C5-A989CF46DAFE}"/>
              </a:ext>
            </a:extLst>
          </p:cNvPr>
          <p:cNvSpPr txBox="1"/>
          <p:nvPr/>
        </p:nvSpPr>
        <p:spPr>
          <a:xfrm>
            <a:off x="550453" y="6440103"/>
            <a:ext cx="56070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67D54A-60C7-73DE-A013-75C0113ABC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F5C177-F2B8-3355-894A-F274B5AC03E0}"/>
              </a:ext>
            </a:extLst>
          </p:cNvPr>
          <p:cNvSpPr txBox="1"/>
          <p:nvPr/>
        </p:nvSpPr>
        <p:spPr>
          <a:xfrm>
            <a:off x="6409189" y="1184682"/>
            <a:ext cx="5131674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заявителю: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Заявитель (ЮЛ/ИП) должен быть зарегистрирован на территории Московской области.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Основной вид экономической деятельности Заявителя </a:t>
            </a:r>
            <a:b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(в соответствии с ЕГРЮЛ/ЕГРИП) должен соответствовать видам деятельности, определенным Законом Московской области </a:t>
            </a:r>
            <a:b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№ 32/2022-ОЗ.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Отсутствие у заявителя задолженности по уплате налогов, сборов и иных обязательных платежей в бюджеты бюджетной системы Российской Федерации, срок исполнения по которым наступил в соответствии с законодательством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12897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491051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>
                <a:solidFill>
                  <a:srgbClr val="1A356B"/>
                </a:solidFill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Фонд развития промышленности Московской области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A2C79D-3EBB-2410-96E5-5CC17D124F10}"/>
              </a:ext>
            </a:extLst>
          </p:cNvPr>
          <p:cNvSpPr txBox="1"/>
          <p:nvPr/>
        </p:nvSpPr>
        <p:spPr>
          <a:xfrm>
            <a:off x="550453" y="6440103"/>
            <a:ext cx="55455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B511CE-46D7-4C09-758C-A6799104CB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7" y="6445710"/>
            <a:ext cx="287579" cy="2490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CEB732-544F-6D5A-34D3-7539CCD6B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028" y="1721290"/>
            <a:ext cx="1370162" cy="1370162"/>
          </a:xfrm>
          <a:prstGeom prst="rect">
            <a:avLst/>
          </a:prstGeom>
        </p:spPr>
      </p:pic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CDC87B45-F2BC-A584-204E-B2822E87B7C8}"/>
              </a:ext>
            </a:extLst>
          </p:cNvPr>
          <p:cNvSpPr txBox="1">
            <a:spLocks/>
          </p:cNvSpPr>
          <p:nvPr/>
        </p:nvSpPr>
        <p:spPr>
          <a:xfrm>
            <a:off x="11162580" y="3600011"/>
            <a:ext cx="519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kumimoji="1" lang="ru-RU" sz="1400" b="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 smtClean="0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F7D0344-B220-9DEC-1E78-2E43DF72AC30}"/>
              </a:ext>
            </a:extLst>
          </p:cNvPr>
          <p:cNvSpPr/>
          <p:nvPr/>
        </p:nvSpPr>
        <p:spPr>
          <a:xfrm>
            <a:off x="595477" y="1046474"/>
            <a:ext cx="5989759" cy="2762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Льготные займы промышленным предприятиям</a:t>
            </a: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приобретение производственного оборудования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без дополнительных комиссий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финансирование до 80% бюджета проекта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гибкий график погашения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широкий спектр обеспечения (залог)</a:t>
            </a: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Условия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займа: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сумма – от 10 до 150 млн рублей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ставка – от 0,5% до 5% годовых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срок – до 7 лет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26AA2D-2972-86F5-4819-36E70B2F56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3" y="1459242"/>
            <a:ext cx="310934" cy="30055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A1461A8-E8AA-7F1D-EDAD-AA6C98BCFC65}"/>
              </a:ext>
            </a:extLst>
          </p:cNvPr>
          <p:cNvSpPr/>
          <p:nvPr/>
        </p:nvSpPr>
        <p:spPr>
          <a:xfrm>
            <a:off x="7345416" y="1864170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Фонд развития промышленности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Московской области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1369E4C-55DE-61F3-9E56-94A429645213}"/>
              </a:ext>
            </a:extLst>
          </p:cNvPr>
          <p:cNvSpPr/>
          <p:nvPr/>
        </p:nvSpPr>
        <p:spPr>
          <a:xfrm>
            <a:off x="7408432" y="1787225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D5F8B25-618A-D72C-A346-015EF39D4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72" y="2628330"/>
            <a:ext cx="300554" cy="3005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6DE9E08-3E10-1FCC-0BCF-C3AABBE7AC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1929" y="4509196"/>
            <a:ext cx="1394261" cy="1405099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085411E-C20A-0143-619C-0014429C09AE}"/>
              </a:ext>
            </a:extLst>
          </p:cNvPr>
          <p:cNvSpPr/>
          <p:nvPr/>
        </p:nvSpPr>
        <p:spPr>
          <a:xfrm>
            <a:off x="7468467" y="4618430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7D971B4-E1B8-FEFC-B9E9-7B667DDD2386}"/>
              </a:ext>
            </a:extLst>
          </p:cNvPr>
          <p:cNvSpPr/>
          <p:nvPr/>
        </p:nvSpPr>
        <p:spPr>
          <a:xfrm>
            <a:off x="7408432" y="4695373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Фонд развития промышленности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Московской области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830D99A-0947-63A2-36AE-E323B77D34F9}"/>
              </a:ext>
            </a:extLst>
          </p:cNvPr>
          <p:cNvSpPr/>
          <p:nvPr/>
        </p:nvSpPr>
        <p:spPr>
          <a:xfrm>
            <a:off x="595477" y="4000784"/>
            <a:ext cx="6135676" cy="236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Требования:  </a:t>
            </a:r>
          </a:p>
          <a:p>
            <a:pPr indent="-285750" defTabSz="914400" hangingPunct="0">
              <a:buSzPct val="100000"/>
              <a:buFont typeface="Arial"/>
              <a:buChar char="•"/>
              <a:defRPr sz="1500">
                <a:solidFill>
                  <a:srgbClr val="111111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/>
              </a:rPr>
              <a:t>предприятие зарегистрировано как юридическое лицо не мене 12 мес. </a:t>
            </a:r>
          </a:p>
          <a:p>
            <a:pPr indent="-285750" defTabSz="914400" hangingPunct="0">
              <a:buSzPct val="100000"/>
              <a:buFont typeface="Arial"/>
              <a:buChar char="•"/>
              <a:defRPr sz="1500">
                <a:solidFill>
                  <a:srgbClr val="111111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/>
              </a:rPr>
              <a:t>регистрация юр. лица и место ведения бизнеса – Московская область </a:t>
            </a:r>
          </a:p>
          <a:p>
            <a:pPr indent="-285750" defTabSz="914400" hangingPunct="0">
              <a:buSzPct val="100000"/>
              <a:buFont typeface="Arial"/>
              <a:buChar char="•"/>
              <a:defRPr sz="1500">
                <a:solidFill>
                  <a:srgbClr val="111111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/>
              </a:rPr>
              <a:t>ранее не получало господдержку по данному кредитному договору</a:t>
            </a:r>
          </a:p>
          <a:p>
            <a:pPr indent="-285750" defTabSz="914400" hangingPunct="0">
              <a:buSzPct val="100000"/>
              <a:buFont typeface="Arial"/>
              <a:buChar char="•"/>
              <a:defRPr sz="1500">
                <a:solidFill>
                  <a:srgbClr val="111111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/>
              </a:rPr>
              <a:t>сумма кредитного договора - от 30 млн руб.</a:t>
            </a:r>
            <a:endParaRPr lang="en-US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  <a:sym typeface="Segoe UI"/>
            </a:endParaRPr>
          </a:p>
          <a:p>
            <a:pPr algn="just" defTabSz="900339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/>
              </a:rPr>
              <a:t>Период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Segoe UI"/>
                <a:cs typeface="Segoe UI"/>
                <a:sym typeface="Segoe UI"/>
              </a:rPr>
              <a:t> </a:t>
            </a:r>
            <a:r>
              <a:rPr 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/>
              </a:rPr>
              <a:t>компенсации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Segoe UI"/>
                <a:cs typeface="Segoe UI"/>
                <a:sym typeface="Segoe UI"/>
              </a:rPr>
              <a:t>: </a:t>
            </a:r>
          </a:p>
          <a:p>
            <a:pPr indent="-285750" defTabSz="91440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  <a:defRPr sz="1500">
                <a:solidFill>
                  <a:srgbClr val="111111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/>
              </a:rPr>
              <a:t>оплаченные проценты за период 01.01.2023 – 31.12.2026 (по кредитным средствам, полученным после 01.01.2023г.)</a:t>
            </a: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Размер гранта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/>
              </a:rPr>
              <a:t>90% от процентной ставки по договору, но не более ключевой ставки ЦБ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/>
              </a:rPr>
              <a:t>не более 50 млн руб. на 1 предприятие</a:t>
            </a: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BED9D1E-2F02-5BE0-0474-93307E6E6B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6" y="4001569"/>
            <a:ext cx="310934" cy="30055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EE9EC7F-4BF2-5140-9D3C-80A77BCD18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6" y="5064008"/>
            <a:ext cx="300554" cy="30055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91335FF-7271-1EC4-C334-B326C0E717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0" y="5727314"/>
            <a:ext cx="249006" cy="24069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DDCD61-0CEB-E47C-4F6B-2147822F5EE2}"/>
              </a:ext>
            </a:extLst>
          </p:cNvPr>
          <p:cNvSpPr/>
          <p:nvPr/>
        </p:nvSpPr>
        <p:spPr>
          <a:xfrm>
            <a:off x="595477" y="3663621"/>
            <a:ext cx="10025769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Грант на компенсацию процентов по кредитам на приобретение/создание основных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175615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63B6AA-AFA6-9F88-54E5-0927ACC6C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889" y="5001193"/>
            <a:ext cx="1272382" cy="127238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921938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Социальная ипотека для молодых ученых и специалистов и молодых уникальных специалистов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50453" y="1614887"/>
            <a:ext cx="6178900" cy="3498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Цель: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обеспечить жильем молодых ученых и специалистов и молодых уникальных специалистов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Критерии: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отсутствие у гражданина и членов его семьи (супруг, дети) жилого помещения на праве собственности или жилого помещения по договору социального найма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возможность получения ипотечного жилищного кредита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неполучение государственного жилищного сертификата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наличие непрерывного стажа работы не менее 1 года в организациях зарегистрированных в Московской области и в государственных организациях Московской области  как основного места работы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соответствие категории «молодой ученый и специалист»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соответствие тематики работы приоритетным для Московской области направлениям развития науки, технологий и техники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наличие ученой степени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наличие публикаций по проводимым научным исследованиям за последние 5 лет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актуальность и научая значимость результатов научно-технической деятельности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практическое применение результатов научно-технической деятельности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социальная значимость и участие в популяризации научной, научно-технической деятельности, инновационной деятельности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1140D8D-B20B-8C9A-8FCF-757842A06714}"/>
              </a:ext>
            </a:extLst>
          </p:cNvPr>
          <p:cNvSpPr/>
          <p:nvPr/>
        </p:nvSpPr>
        <p:spPr>
          <a:xfrm>
            <a:off x="7411429" y="5091082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1" y="2343280"/>
            <a:ext cx="310934" cy="300553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61ED547-CA8D-DFDF-217C-F40BDE2CC3FB}"/>
              </a:ext>
            </a:extLst>
          </p:cNvPr>
          <p:cNvSpPr/>
          <p:nvPr/>
        </p:nvSpPr>
        <p:spPr>
          <a:xfrm>
            <a:off x="7268226" y="5014139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B79C8F-FF4F-49E9-25C5-A989CF46DAFE}"/>
              </a:ext>
            </a:extLst>
          </p:cNvPr>
          <p:cNvSpPr txBox="1"/>
          <p:nvPr/>
        </p:nvSpPr>
        <p:spPr>
          <a:xfrm>
            <a:off x="550453" y="6440103"/>
            <a:ext cx="56070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67D54A-60C7-73DE-A013-75C0113ABC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431D980-AB6B-F0B5-35CB-4066DAB3CB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65" y="1641993"/>
            <a:ext cx="249006" cy="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31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FF7BE81-FC6A-2F40-C01F-04441101C3AC}"/>
              </a:ext>
            </a:extLst>
          </p:cNvPr>
          <p:cNvSpPr/>
          <p:nvPr/>
        </p:nvSpPr>
        <p:spPr>
          <a:xfrm>
            <a:off x="6776650" y="1780368"/>
            <a:ext cx="5415350" cy="3074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Физические лица: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 достижения в коммерциализации научных исследований и разработок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Критерии: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объем произведенной продукции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объем внутренних затраты на НИР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количество организаций, внедривших результаты НИОКР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цифровизация производственных процессов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внедрение на предприятиях государственных корпораций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Бюджет: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 млн рублей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 премия – 1 млн рублей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026AEE9-4CE6-19F9-67F5-966210029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538" y="4998917"/>
            <a:ext cx="1235316" cy="123531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9CAC018-E7AA-EFCB-754B-A4D6FC310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6464" y="5007306"/>
            <a:ext cx="1235316" cy="123531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50453" y="1751695"/>
            <a:ext cx="5415351" cy="4288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Физические лица: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 достижение выдающихся научных и (или) научно-технических результатов в приоритетных для Московской области направлениях развития науки, технологий и техники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 разработку новой техники, технологий и методик, способствующих продвижению инноваций в экономику и социальную сферу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Критерии: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ученая степень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наличие призов, наград и иных достижений в заявленной тематике работы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участие в НИОКР в рамках грантов, договоров с научными организациями и фондами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участие в научным мероприятиях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наличие публикаций в ведущих научных журналах по заявленной тематике работы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наличие патентов по заявленной тематике работы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Бюджет: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10,5 млн рублей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 премия – 700 тысяч рублей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4" y="3015028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4" y="1742875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5057214"/>
            <a:ext cx="249006" cy="2406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B79C8F-FF4F-49E9-25C5-A989CF46DAFE}"/>
              </a:ext>
            </a:extLst>
          </p:cNvPr>
          <p:cNvSpPr txBox="1"/>
          <p:nvPr/>
        </p:nvSpPr>
        <p:spPr>
          <a:xfrm>
            <a:off x="550453" y="6440103"/>
            <a:ext cx="56070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67D54A-60C7-73DE-A013-75C0113ABC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E535D1-501B-1935-BEB1-63A459CF2410}"/>
              </a:ext>
            </a:extLst>
          </p:cNvPr>
          <p:cNvSpPr/>
          <p:nvPr/>
        </p:nvSpPr>
        <p:spPr>
          <a:xfrm>
            <a:off x="174771" y="614357"/>
            <a:ext cx="5550912" cy="829605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Ежегодные премии Губернатора Московской области в сфере науки и инноваций для молодых ученых и специалистов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32EF48E-07A1-7CA5-06AF-45FA55AF6C1B}"/>
              </a:ext>
            </a:extLst>
          </p:cNvPr>
          <p:cNvSpPr/>
          <p:nvPr/>
        </p:nvSpPr>
        <p:spPr>
          <a:xfrm>
            <a:off x="6095999" y="629368"/>
            <a:ext cx="6034482" cy="829605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Ежегодные премии Губернатора Московской области за достижения в коммерциализации научных и (или) научно-технических результатов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8514032-5F51-E2AE-4051-5ACE395AF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15" y="2565370"/>
            <a:ext cx="310934" cy="30055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193312E-13C3-3DF0-792A-D49F5062A7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15" y="1780368"/>
            <a:ext cx="310935" cy="3005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EC869E9-DC89-535C-A0D0-4E43CB9BE1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79" y="3946638"/>
            <a:ext cx="249006" cy="24069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2894E0B-A514-342E-280A-1668AD81B69F}"/>
              </a:ext>
            </a:extLst>
          </p:cNvPr>
          <p:cNvSpPr/>
          <p:nvPr/>
        </p:nvSpPr>
        <p:spPr>
          <a:xfrm>
            <a:off x="7941919" y="5069329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ct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</a:t>
            </a:r>
          </a:p>
          <a:p>
            <a:pPr marL="0" marR="0" lvl="0" indent="0" algn="ct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Московской области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B07A7813-E7D3-8B83-2501-856DCBCBF4C3}"/>
              </a:ext>
            </a:extLst>
          </p:cNvPr>
          <p:cNvSpPr/>
          <p:nvPr/>
        </p:nvSpPr>
        <p:spPr>
          <a:xfrm>
            <a:off x="6496679" y="4998917"/>
            <a:ext cx="5415350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63544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8DC52C1-AC3E-CD5B-254D-6E29A2E71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213" y="4636841"/>
            <a:ext cx="1257757" cy="125775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921938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Гранты Правительства Московской области в сферах науки, технологий, техники и инноваций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89238" y="1732333"/>
            <a:ext cx="5506762" cy="4610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Юридические лица: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Гранты на реализацию научных, научно-технических и инновационных проектов, особо значимых для Московской области.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Условия: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Организация зарегистрирована на территории МО;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Софинансирование грантополучателем проекта в размере не менее 20% от гранта;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Наличие софинансирования со стороны промышленных партнеров;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Наличие производственных мощностей;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Коммерциализация проекта.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Бюджет: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50 млн руб. в год.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Сумма гранта: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10 млн руб.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1140D8D-B20B-8C9A-8FCF-757842A06714}"/>
              </a:ext>
            </a:extLst>
          </p:cNvPr>
          <p:cNvSpPr/>
          <p:nvPr/>
        </p:nvSpPr>
        <p:spPr>
          <a:xfrm>
            <a:off x="7474106" y="4722174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0" y="2811383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78" y="1741964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4" y="5397446"/>
            <a:ext cx="249006" cy="24069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61ED547-CA8D-DFDF-217C-F40BDE2CC3FB}"/>
              </a:ext>
            </a:extLst>
          </p:cNvPr>
          <p:cNvSpPr/>
          <p:nvPr/>
        </p:nvSpPr>
        <p:spPr>
          <a:xfrm>
            <a:off x="7389626" y="4645231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B79C8F-FF4F-49E9-25C5-A989CF46DAFE}"/>
              </a:ext>
            </a:extLst>
          </p:cNvPr>
          <p:cNvSpPr txBox="1"/>
          <p:nvPr/>
        </p:nvSpPr>
        <p:spPr>
          <a:xfrm>
            <a:off x="550452" y="6440103"/>
            <a:ext cx="73603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+7 (498) 602-06-04 доб. 54202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67D54A-60C7-73DE-A013-75C0113ABC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DC944D6-4E0F-61DA-2359-79FD1C24EA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83" y="4768345"/>
            <a:ext cx="249007" cy="24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79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782B160-A3EF-CA0E-D344-56FC39DB4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151" y="4439608"/>
            <a:ext cx="1310754" cy="13107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CEC6AB2-EA2B-9B4C-D468-4ECBFE355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802" y="1708183"/>
            <a:ext cx="1375361" cy="137536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Московский областной фонд микрофинансирования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70432" y="1400742"/>
            <a:ext cx="11380046" cy="3713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индивидуальными предпринимателями;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юридическими лицами;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Самозанятые.</a:t>
            </a: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Ставка: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 2% до 14% годовых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Основные условия: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Без дополнительных комиссий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ибкий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график погашения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ирокий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спектр обеспечения (залог, поручительство)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озможна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поэтапная выдача займа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озможно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получение более одного займа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озможно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рефинансирование действующих «дорогих» кредитов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Программы: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Начни своё дело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Самозанятый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Отдаленные территории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Социальный бизнес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Фудтрак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Экология, туризм, спорт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Сельское хозяйство</a:t>
            </a: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1140D8D-B20B-8C9A-8FCF-757842A06714}"/>
              </a:ext>
            </a:extLst>
          </p:cNvPr>
          <p:cNvSpPr/>
          <p:nvPr/>
        </p:nvSpPr>
        <p:spPr>
          <a:xfrm>
            <a:off x="9033683" y="1849732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Московский областной фонд микрофинансирования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0" y="2891676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0" y="1369214"/>
            <a:ext cx="310935" cy="300554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64CB959-7489-22B2-E27D-44A50D14EF4F}"/>
              </a:ext>
            </a:extLst>
          </p:cNvPr>
          <p:cNvSpPr/>
          <p:nvPr/>
        </p:nvSpPr>
        <p:spPr>
          <a:xfrm>
            <a:off x="7282400" y="4548685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61ED547-CA8D-DFDF-217C-F40BDE2CC3FB}"/>
              </a:ext>
            </a:extLst>
          </p:cNvPr>
          <p:cNvSpPr/>
          <p:nvPr/>
        </p:nvSpPr>
        <p:spPr>
          <a:xfrm>
            <a:off x="7345416" y="4471740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1486F87A-16DC-8A8D-0951-B93FCAC7380B}"/>
              </a:ext>
            </a:extLst>
          </p:cNvPr>
          <p:cNvSpPr/>
          <p:nvPr/>
        </p:nvSpPr>
        <p:spPr>
          <a:xfrm>
            <a:off x="7345416" y="1772789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7B7346-4F49-267E-168B-97C3599D29EC}"/>
              </a:ext>
            </a:extLst>
          </p:cNvPr>
          <p:cNvSpPr txBox="1"/>
          <p:nvPr/>
        </p:nvSpPr>
        <p:spPr>
          <a:xfrm>
            <a:off x="3326317" y="4328995"/>
            <a:ext cx="2938661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Программы: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Общая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Инвестор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Маркетплейс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Производство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Франшизы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Экспорт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ADF54F-3CBB-4929-6402-55304A0B4A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7" y="2267541"/>
            <a:ext cx="318526" cy="3185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C8EF7A6-49C2-E116-31CA-5F6EA36CA9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8" y="4303099"/>
            <a:ext cx="310934" cy="310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A2C79D-3EBB-2410-96E5-5CC17D124F10}"/>
              </a:ext>
            </a:extLst>
          </p:cNvPr>
          <p:cNvSpPr txBox="1"/>
          <p:nvPr/>
        </p:nvSpPr>
        <p:spPr>
          <a:xfrm>
            <a:off x="550453" y="6440103"/>
            <a:ext cx="55455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+7 (495) 118-25-76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B511CE-46D7-4C09-758C-A6799104CB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7" y="6445710"/>
            <a:ext cx="287579" cy="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21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DFC951-51C6-0831-DF36-5A349A530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464" y="4743577"/>
            <a:ext cx="1281712" cy="128171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02684" y="1184426"/>
            <a:ext cx="11641547" cy="5133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Описание: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Предоставление поручительств по обязательствам субъектов МСП и самозанятых по кредитным договорам/договорам займа/договорам банковской гарантии/договорам лизинга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кредитным договорам: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70% от суммы кредита (до 80% от суммы займа начинающим и самозанятым)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 срок до 10 лет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50 млн рублей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банковским гарантиям:  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50% от суммы гарантии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 срок до 5 лет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50 млн рублей</a:t>
            </a: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Согарантии по банковским кредитам: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50% от суммы кредита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 срок до 5 лет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 50 млн рублей до 2 млрд руб.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B79C8F-FF4F-49E9-25C5-A989CF46DAFE}"/>
              </a:ext>
            </a:extLst>
          </p:cNvPr>
          <p:cNvSpPr txBox="1"/>
          <p:nvPr/>
        </p:nvSpPr>
        <p:spPr>
          <a:xfrm>
            <a:off x="550453" y="6440103"/>
            <a:ext cx="56070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+7 (495) 730-50-52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67D54A-60C7-73DE-A013-75C0113AB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2894E0B-A514-342E-280A-1668AD81B69F}"/>
              </a:ext>
            </a:extLst>
          </p:cNvPr>
          <p:cNvSpPr/>
          <p:nvPr/>
        </p:nvSpPr>
        <p:spPr>
          <a:xfrm>
            <a:off x="7486192" y="4846521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Московский областной гарантийный фонд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B07A7813-E7D3-8B83-2501-856DCBCBF4C3}"/>
              </a:ext>
            </a:extLst>
          </p:cNvPr>
          <p:cNvSpPr/>
          <p:nvPr/>
        </p:nvSpPr>
        <p:spPr>
          <a:xfrm>
            <a:off x="7476180" y="4769578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84073C-DF25-EE62-1C11-EBA69BE1D088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Гарантийный фонд Московской области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DF8DB15-7E81-794C-F5B4-92F9978D4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78" y="1203952"/>
            <a:ext cx="310923" cy="2987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19026A9-B26F-502C-74A6-6D9B01302F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2382473"/>
            <a:ext cx="276999" cy="2769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F02F28C-8069-A575-5C1F-51EE89F118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4" y="3750836"/>
            <a:ext cx="249006" cy="2490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4240CF4-11CD-8C40-EBEB-3D51C39D05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5107434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18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C10F90-6973-464B-65AD-87CFF9347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230" y="4712730"/>
            <a:ext cx="1333713" cy="133371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02008" y="1158763"/>
            <a:ext cx="11641547" cy="457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Описание: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Поиск по производимой/закупаемой номенклатуре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Поиск по заявкам промышленных предприятий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Поиск по планам закупок госкорпораций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Поиск промышленных предприятий по различным критериям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Поиск по объектам бюджетного строительства на территории Московской области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Поиск по промышленным предприятиям Московской области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Получение всех актуальных новостей от Министерства инвестиций, промышленности и науки Московской области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Поиск по свободным ресурсам предприятий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05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Функции портала: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Поиск партнеров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Размещение и поиск товаров и услуг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Оформление заявок на закупку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Получение информации о новых партнерах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Меры поддержки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5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Категории товаров:  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Продукция и услуги сельского хозяйства и охоты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Продукция лесоводства и лесозаготовок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Рыба и прочая продукция рыболовства и рыбоводства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Уголь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Нефть сырая и газ природный</a:t>
            </a:r>
            <a:endParaRPr kumimoji="0" lang="ru-RU" altLang="ru-RU" sz="105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7" y="1188022"/>
            <a:ext cx="310934" cy="300553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2894E0B-A514-342E-280A-1668AD81B69F}"/>
              </a:ext>
            </a:extLst>
          </p:cNvPr>
          <p:cNvSpPr/>
          <p:nvPr/>
        </p:nvSpPr>
        <p:spPr>
          <a:xfrm>
            <a:off x="7486868" y="4841674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КООПЕРАЦИИ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B07A7813-E7D3-8B83-2501-856DCBCBF4C3}"/>
              </a:ext>
            </a:extLst>
          </p:cNvPr>
          <p:cNvSpPr/>
          <p:nvPr/>
        </p:nvSpPr>
        <p:spPr>
          <a:xfrm>
            <a:off x="7476856" y="4764731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84073C-DF25-EE62-1C11-EBA69BE1D088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>
                <a:solidFill>
                  <a:srgbClr val="1A356B"/>
                </a:solidFill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Портал кооперации промышленных предприятий Московской области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EDB5E8-450F-73E5-02F6-2EC18F3CC3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5" y="4796404"/>
            <a:ext cx="249006" cy="2490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4232406-FA7D-ABEF-466F-3A53517AC4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61" y="3278724"/>
            <a:ext cx="300552" cy="30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80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B6F48E-F166-33B5-E609-0382ACC6E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999" y="4712729"/>
            <a:ext cx="1333713" cy="133371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50453" y="1432250"/>
            <a:ext cx="11641547" cy="3910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Условия: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субъекты предпринимательства Московской области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отсутствие задолженности по налогам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компания не находится в стадии реорганизации или банкротства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Меры поддержки: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участие в международных выставках в России и за рубежом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поиск и подбор иностранных покупателей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софинансирование транспортно-логистических затрат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сертификация и патентование продукции за рубежом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размещение продукции на международных электронных торговых площадках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консультирование по вопросам ведения экспортной деятельности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обучение экспортеров: семинары, мастер-классы и акселерационные программы (повышение квалификации)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создание или модернизации сайта на иностранном языке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маркетинговые и патентные исследования иностранных рынков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подготовка и экспертиза экспортного контракта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2" y="1462529"/>
            <a:ext cx="310934" cy="3005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B79C8F-FF4F-49E9-25C5-A989CF46DAFE}"/>
              </a:ext>
            </a:extLst>
          </p:cNvPr>
          <p:cNvSpPr txBox="1"/>
          <p:nvPr/>
        </p:nvSpPr>
        <p:spPr>
          <a:xfrm>
            <a:off x="550453" y="6440103"/>
            <a:ext cx="56070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+7 (495) 150-39-41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67D54A-60C7-73DE-A013-75C0113ABC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2894E0B-A514-342E-280A-1668AD81B69F}"/>
              </a:ext>
            </a:extLst>
          </p:cNvPr>
          <p:cNvSpPr/>
          <p:nvPr/>
        </p:nvSpPr>
        <p:spPr>
          <a:xfrm>
            <a:off x="7486868" y="4841674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Центр поддержки экспорта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Московской</a:t>
            </a: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B07A7813-E7D3-8B83-2501-856DCBCBF4C3}"/>
              </a:ext>
            </a:extLst>
          </p:cNvPr>
          <p:cNvSpPr/>
          <p:nvPr/>
        </p:nvSpPr>
        <p:spPr>
          <a:xfrm>
            <a:off x="7476856" y="4764731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84073C-DF25-EE62-1C11-EBA69BE1D088}"/>
              </a:ext>
            </a:extLst>
          </p:cNvPr>
          <p:cNvSpPr/>
          <p:nvPr/>
        </p:nvSpPr>
        <p:spPr>
          <a:xfrm>
            <a:off x="0" y="555423"/>
            <a:ext cx="12192000" cy="475662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500" b="1" dirty="0">
                <a:solidFill>
                  <a:srgbClr val="1A356B"/>
                </a:solidFill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Фонд поддержки внешнеэкономической деятельности Московской области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EDB5E8-450F-73E5-02F6-2EC18F3CC3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55" y="2611056"/>
            <a:ext cx="249006" cy="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5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Промышленная ипотека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50453" y="1279857"/>
            <a:ext cx="11380046" cy="5160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Юридические лица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Индивидуальные предприниматели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недвижимости: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 залог готовых производственных площадок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позднее чем через три года после выдачи кредита заемщик обязан начать использовать не менее 50% площади объекта под промышленное производство.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Процентная ставка: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3% годовых – для технологических компаний (не позднее чем за пять лет до заключения кредитного договора попали в реестр получателей господдержки инновационной деятельности)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5% годовых – для иных компаний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Максимальная сумма кредита: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500 млн рублей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Срок кредита: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7 лет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Перечень банков: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ДОМ.РФ, 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Альфа-банк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ВТБ, Россельхозбанк, Росбанк, Сбербанк, Кубань кредит, Транскапиталбанк, Промсвязьбанк, Совкомбанк, Ак Барс, Аверс, Центр-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инвест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ФК «Открытие», Российский банк поддержки малого и среднего предпринимательства, Новикомбанк.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 от 06 сентября 2022 года № 1570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6" y="1990943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4" y="1279858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3859979"/>
            <a:ext cx="249006" cy="2406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0136D7-86E5-0569-15C2-318A596D2F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5" y="2951234"/>
            <a:ext cx="249006" cy="2490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6C3722-C05C-2C29-DF7B-882D0BE913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9" y="4413640"/>
            <a:ext cx="288952" cy="2889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9536876-2ECB-4EFE-E84D-586980171C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1" y="4961582"/>
            <a:ext cx="265784" cy="26578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D5FED0C-1952-CFB2-6394-933BCEC8D8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0" y="5680754"/>
            <a:ext cx="300553" cy="3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6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3C53D3-1AF8-B5A1-8A3E-7459E208A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574" y="4930457"/>
            <a:ext cx="1257757" cy="125775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Центр молодежного инновационного творчества (ЦМИТ)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89238" y="1337287"/>
            <a:ext cx="11602762" cy="4610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Описание: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Открытая площадка для воплощения инженерных идей детей и молодежи в прототипы готовых изделий.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Условия предоставления: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Субъектам МСП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Регистрация на территории Московской области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Софинансирование не менее 10%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Наличие собственного или арендованного помещения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Бюджет: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14 млн руб.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Субсидия на развитие одного ЦМИТ: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 млн руб.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1140D8D-B20B-8C9A-8FCF-757842A06714}"/>
              </a:ext>
            </a:extLst>
          </p:cNvPr>
          <p:cNvSpPr/>
          <p:nvPr/>
        </p:nvSpPr>
        <p:spPr>
          <a:xfrm>
            <a:off x="7474106" y="5015789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Министерство инвестиций, промышленности и науки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Московской области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0" y="2317682"/>
            <a:ext cx="310934" cy="30055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2" y="4954796"/>
            <a:ext cx="249006" cy="24069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61ED547-CA8D-DFDF-217C-F40BDE2CC3FB}"/>
              </a:ext>
            </a:extLst>
          </p:cNvPr>
          <p:cNvSpPr/>
          <p:nvPr/>
        </p:nvSpPr>
        <p:spPr>
          <a:xfrm>
            <a:off x="7389626" y="4938846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DC944D6-4E0F-61DA-2359-79FD1C24EA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3" y="4000985"/>
            <a:ext cx="249007" cy="2490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6B2BDE-3391-B80A-C323-5C29272C3E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315" y="1357552"/>
            <a:ext cx="298730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13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E04050A-5EC7-FBD9-FE41-33953B68169C}"/>
              </a:ext>
            </a:extLst>
          </p:cNvPr>
          <p:cNvSpPr/>
          <p:nvPr/>
        </p:nvSpPr>
        <p:spPr>
          <a:xfrm>
            <a:off x="226504" y="3665528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Субсидия на компенсацию процентов по кредитам, привлеченным на создание гостиниц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9C3FFC-3A2E-2A88-7CC8-7C3F578E3F44}"/>
              </a:ext>
            </a:extLst>
          </p:cNvPr>
          <p:cNvSpPr/>
          <p:nvPr/>
        </p:nvSpPr>
        <p:spPr>
          <a:xfrm>
            <a:off x="226505" y="665843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Субсидия на компенсацию затрат на создание инфраструктуры гостиничных комплексов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719DE8-760F-29B9-59FE-D961A38D2994}"/>
              </a:ext>
            </a:extLst>
          </p:cNvPr>
          <p:cNvSpPr/>
          <p:nvPr/>
        </p:nvSpPr>
        <p:spPr>
          <a:xfrm>
            <a:off x="713067" y="1053182"/>
            <a:ext cx="11478933" cy="237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Условия: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инвестиции не менее 20 млн рублей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менее 10 номеров, категория от 3 звезд (S от 12 кв.м.)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основной ОКВЭД 55.1 либо 68.2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ввод в эксплуатации гостиничного комплекса не ранее 2020 года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субсидии: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100 млн рублей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Компенсация:  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20% затрат от стоимости гостиничного комплекса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84647DC-2135-FEF4-D4B5-D91DD123E19D}"/>
              </a:ext>
            </a:extLst>
          </p:cNvPr>
          <p:cNvSpPr/>
          <p:nvPr/>
        </p:nvSpPr>
        <p:spPr>
          <a:xfrm>
            <a:off x="713067" y="4078630"/>
            <a:ext cx="11478933" cy="237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Условия: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инвестиции не менее 300 млн рублей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менее 20 номеров, категория от 3 звезд (S от 12 кв.м.)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основной ОКВЭД 55.1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разрешение на строительство не ранее 2020 года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субсидии: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300 млн рублей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Компенсация:  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20% затрат от стоимости гостиничного комплекса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1F9719-DC93-5078-B724-5E29F2E99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44" y="1051085"/>
            <a:ext cx="310923" cy="2987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C0EA93-8A72-E7F8-A51E-0493E5F21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48" y="4093311"/>
            <a:ext cx="310923" cy="2987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2F361DC-E81E-EB78-768F-5B131BD3C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27" y="2259088"/>
            <a:ext cx="249958" cy="2438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F6F826-1641-239F-3DF1-8B383EF23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30" y="5266539"/>
            <a:ext cx="249958" cy="2438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84D222-2A51-FEAA-B332-B9B49F70F2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8" y="5823693"/>
            <a:ext cx="305282" cy="30528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FBBBDEF-0E66-1C7D-960B-9D6861004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41" y="2807853"/>
            <a:ext cx="304826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24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02684" y="1200273"/>
            <a:ext cx="11641547" cy="4675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СТ. 26.18 ЗАКОН МОСКОВСКОЙ ОБЛАСТИ № 151/2004-ОЗ от 24 ноября 2004 года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Регистрация юридического лица или обособленного подразделения на территории Московской области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Объект не предназначен для оптовой или розничной торговли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Льгота по налогу на имущество применяется только в отношении построенного здания/сооружения, а не всего имущества юридического лица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Объем инвестиций: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4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 50 млн руб.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 на прибыль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 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15,5% до 01 января 2024 года</a:t>
            </a: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Налог на имущество: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0% на 4 года (с даты принятия имущества к учету)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0% на 10 лет* (с даты принятия имущества к учету)</a:t>
            </a: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altLang="ru-RU" sz="1100" i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Зарайск, Лосино-Петровский, Шаховская, Лотошино, Серебряные Пруды, Шатура, Волоколамский, Орехово-Зуевский, Луховицы, Талдом</a:t>
            </a: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** Распределение льготного периода может быть выбрано в зависимости от объема инвестиций  и вида длительности проекта, категории ЮЛ (МСП или крупное)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84073C-DF25-EE62-1C11-EBA69BE1D088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Налоговые льготы прямого действия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DF8DB15-7E81-794C-F5B4-92F9978D4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30" y="1904774"/>
            <a:ext cx="310923" cy="2987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D57274-9592-1632-F6CE-D5418D56D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12" y="3281499"/>
            <a:ext cx="249958" cy="2438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BA53F8-7E7C-AD4B-CF03-82DEA736C3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3959308"/>
            <a:ext cx="249006" cy="2490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578091-68F4-A398-F285-EC0318F646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6" y="4642262"/>
            <a:ext cx="300245" cy="3002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AA37944-A479-5836-1D43-380CD914DC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723" y="1211800"/>
            <a:ext cx="298730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45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10397" y="1764536"/>
            <a:ext cx="11641547" cy="4675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Направление инвестиционного проекта в соответствии с Законом Московской области № 27/2015 ОЗ </a:t>
            </a:r>
          </a:p>
          <a:p>
            <a:pPr marR="0" lvl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ru-RU" sz="16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Период аренды: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 3-х до 10 лет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Выкуп земельного участка: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4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15% от кадастровой стоимости;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4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7,5 % от кадастровой стоимости для ГО: Зарайск, Лосино-Петровский, Шаховская, Лотошино, Серебряные Пруды, Шатура, Волоколамский, Орехово-Зуевский, Луховицы, Талдом </a:t>
            </a:r>
          </a:p>
          <a:p>
            <a:pPr marR="0" lvl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84073C-DF25-EE62-1C11-EBA69BE1D088}"/>
              </a:ext>
            </a:extLst>
          </p:cNvPr>
          <p:cNvSpPr/>
          <p:nvPr/>
        </p:nvSpPr>
        <p:spPr>
          <a:xfrm>
            <a:off x="0" y="555423"/>
            <a:ext cx="12192000" cy="921938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Земельный участок в аренду без торгов </a:t>
            </a:r>
          </a:p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для реализации масштабного инвестиционного проекта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D57274-9592-1632-F6CE-D5418D56D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25" y="3195180"/>
            <a:ext cx="249958" cy="2438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AA37944-A479-5836-1D43-380CD914D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67" y="1787891"/>
            <a:ext cx="298730" cy="29873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BC7DF73-0E5F-FFC2-9B44-1988B9E4CCFB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8C14276-679E-9004-9926-67B320C1C724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600D31D-7CB9-63EB-32F7-596686B65608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1A111EC-84BF-2851-4F9F-B108CB0F4DA5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E1C568-18D0-6D9C-A18E-746C5525F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283" y="5122111"/>
            <a:ext cx="1075827" cy="107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1634888-EE80-83BF-9F90-3DA2BBB44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02" y="5149805"/>
            <a:ext cx="1080383" cy="10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037D4B9-AB92-4689-C50F-E3A99D328D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1" y="2540508"/>
            <a:ext cx="305475" cy="3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48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676080" y="1315327"/>
            <a:ext cx="5415351" cy="4733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Порядок заключения (заявительный порядок)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Создание (модернизация, освоение) производства промышленной продукции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Проект соответствует требованиям, установленным </a:t>
            </a:r>
            <a:b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ФЗ «О промышленной политике»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Объем инвестиций: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 750 млн руб.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Срок действия: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 10 лет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Налог на прибыль: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0% с 1 по 5 годы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10% с 6 по 8 годы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13,5% с 9 по 10 годы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Налог на имущество: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0% на 10 лет (с даты принятия имущества к учету)</a:t>
            </a: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СТ. 26.20 ЗАКОН МОСКОВСКОЙ ОБЛАСТИ № 151/2004-ОЗ </a:t>
            </a:r>
            <a:b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 24 ноября 2004 года</a:t>
            </a: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5" y="1315327"/>
            <a:ext cx="310934" cy="30055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0" y="2656981"/>
            <a:ext cx="249006" cy="24069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E535D1-501B-1935-BEB1-63A459CF2410}"/>
              </a:ext>
            </a:extLst>
          </p:cNvPr>
          <p:cNvSpPr/>
          <p:nvPr/>
        </p:nvSpPr>
        <p:spPr>
          <a:xfrm>
            <a:off x="174771" y="614357"/>
            <a:ext cx="5550912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СПИК 1.0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32EF48E-07A1-7CA5-06AF-45FA55AF6C1B}"/>
              </a:ext>
            </a:extLst>
          </p:cNvPr>
          <p:cNvSpPr/>
          <p:nvPr/>
        </p:nvSpPr>
        <p:spPr>
          <a:xfrm>
            <a:off x="6095999" y="629368"/>
            <a:ext cx="6034482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СПИК 2.0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E81117-6340-491F-6FC3-55A7CB2EA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40" y="3233205"/>
            <a:ext cx="304826" cy="3048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4AADED-2707-1E69-A02D-CCB803E963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87" y="3793369"/>
            <a:ext cx="249006" cy="2490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B5BD109-B5DE-BDDB-685F-F28B5181DF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2" y="4714303"/>
            <a:ext cx="300245" cy="30024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0F017A9-7452-8002-473B-CC3F7606BD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508" y="5334492"/>
            <a:ext cx="298730" cy="29873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2FBF122-63CD-BC26-6A6E-486CBCE0FF12}"/>
              </a:ext>
            </a:extLst>
          </p:cNvPr>
          <p:cNvSpPr/>
          <p:nvPr/>
        </p:nvSpPr>
        <p:spPr>
          <a:xfrm>
            <a:off x="6776649" y="1315327"/>
            <a:ext cx="5415351" cy="4913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Порядок заключения (по результатам открытых или закрытых конкурсов)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Внедрение или разработка и внедрение технологий, включенных в перечень современных технологий, утверждаемый Правительством РФ (Распоряжение Правительства Российской Федерации № 3143-р от 28 ноября 2020 года)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Проект соответствует требованиям, установленным ФЗ «О промышленной политике», или Правилам заключения, изменения и расторжения СПИК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Срок действия: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 15 лет – инвестиции менее 50 млрд руб.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 20 лет – инвестиции свыше 50 млрд руб.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Налог на прибыль: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0% с 1 по 5 годы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10% с 6 по 8 годы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13,5% с 9 по 10 годы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Налог на имущество: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0% на 10 лет (с даты принятия имущества к учету)</a:t>
            </a: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СТ. 26.20 ЗАКОН МОСКОВСКОЙ ОБЛАСТИ № 151/2004-ОЗ </a:t>
            </a:r>
            <a:b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 24 ноября 2004 года</a:t>
            </a: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B6EB43-0A09-6ED3-E14C-531A5EDD4A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74" y="1315327"/>
            <a:ext cx="310934" cy="30055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2BA8F82-2D0B-232A-CE9E-DDB776BA7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552" y="3321381"/>
            <a:ext cx="304826" cy="30482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7E667CE-89A9-F0A7-BDAA-2ED27966DE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29" y="4099658"/>
            <a:ext cx="249006" cy="24900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DE66249-A4CF-FD6A-7764-009C24414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04" y="5020592"/>
            <a:ext cx="300245" cy="30024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86915D6-72E6-D580-E308-59DB697F81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161" y="5657559"/>
            <a:ext cx="298730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74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02684" y="1179949"/>
            <a:ext cx="11641547" cy="4675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СТ. 26.21 ЗАКОН МОСКОВСКОЙ ОБЛАСТИ № 151/2004-ОЗ от 24 ноября 2004 года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Сумма налоговых льгот не может превышать объем инвестиций по РИП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Регистрация ЮЛ на территории Московской области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Отсутствие обособленных подразделений за пределами Московской области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Юридическое лицо не является резидентом ОЭЗ или ТОСЭР, участником другого РИП, участником консолидированной группы налогоплательщиков, банком, страховой организацией и проч.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Юридическое лицо не применяет специальные налоговые режимы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Объем инвестиций: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50 млн рублей за 3 года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500 млн рублей за 5 лет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 на прибыль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 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10% до 01 января 2027 года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10% до 01 января 2029 года</a:t>
            </a: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Налог на имущество: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0% на 4 года (с даты принятия имущества к учету)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4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1,1% с 5-го по 7-й годы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84073C-DF25-EE62-1C11-EBA69BE1D088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Региональный инвестиционный проект (РИП)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DF8DB15-7E81-794C-F5B4-92F9978D4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30" y="1904645"/>
            <a:ext cx="310923" cy="2987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D57274-9592-1632-F6CE-D5418D56D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59" y="3681162"/>
            <a:ext cx="249958" cy="2438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BA53F8-7E7C-AD4B-CF03-82DEA736C3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9" y="4577814"/>
            <a:ext cx="249006" cy="2490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578091-68F4-A398-F285-EC0318F646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9" y="5474810"/>
            <a:ext cx="300245" cy="3002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AA37944-A479-5836-1D43-380CD914DC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004" y="1204791"/>
            <a:ext cx="298730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75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02684" y="1091216"/>
            <a:ext cx="11641547" cy="5348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Условия: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заключение соглашения с Министерством инвестиций, промышленности и науки Московской области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рост производительности труда на не менее 5 % ежегодно в течение трех лет участия в национальном проекте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Критерии: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принадлежность к отрасли: обрабатывающее производство, с/х, транспорт, строительство, торговля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объем выручки от 400 млн рублей в год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доля иностранного капитала не более 50%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зарегистрировано в форме юр. лица или обособленного подразделения на территории Московской области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Меры поддержки: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услуги по обучению и оптимизации производственных процессов с экспертами РЦК, ФЦК привлеченных партнеров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получение займов ФРП РФ и ФРП Московской области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субсидирование процентной ставки по кредиту для предприятий МСП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поддержка РФПИ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адресная поддержка предприятий консультантами в сфере повышения производительности труда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Нефинансовые меры поддержки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 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отраслевые выезды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международные стажировки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рейтинги предприятий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программы обучения (Лидеры производительности, Акселератор экспортного роста)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фабрика процессов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84073C-DF25-EE62-1C11-EBA69BE1D088}"/>
              </a:ext>
            </a:extLst>
          </p:cNvPr>
          <p:cNvSpPr/>
          <p:nvPr/>
        </p:nvSpPr>
        <p:spPr>
          <a:xfrm>
            <a:off x="0" y="555423"/>
            <a:ext cx="12192000" cy="46027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1A356B"/>
                </a:solidFill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Поддержка участников национального проекта «Производительность труда»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DF8DB15-7E81-794C-F5B4-92F9978D4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" y="1091216"/>
            <a:ext cx="310923" cy="2987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1139BD-0AEE-8D11-0A7D-8F8F4CF75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96" y="1966360"/>
            <a:ext cx="301858" cy="3018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B64FF85-5642-4DC8-90C5-8BBD89738F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5" y="3340716"/>
            <a:ext cx="311867" cy="3118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1E1D15C-89D9-8687-A363-BC8522B51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05" y="4871300"/>
            <a:ext cx="317019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1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Программы льготного кредитования Корпорации МСП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704484" y="4125270"/>
            <a:ext cx="11370668" cy="2489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Ставка для среднего бизнеса – 2,5%, для малого и микробизнеса – 4%. Срок до 10 лет. Сумма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 50 млн до 1 млрд рублей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Обрабатывающее производство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ереработка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сельхозпродукции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Транспортировка и хранение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Деятельность гостиниц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Профессиональная, научная и техническая деятельность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 от 06 сентября 2022 года № 1570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53EF39-A761-A476-32E7-C3952A430FAC}"/>
              </a:ext>
            </a:extLst>
          </p:cNvPr>
          <p:cNvSpPr/>
          <p:nvPr/>
        </p:nvSpPr>
        <p:spPr>
          <a:xfrm>
            <a:off x="243281" y="3788107"/>
            <a:ext cx="11948719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Инвестиционный льготный кредит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153CB0-5807-F6C0-EDA9-6B659942B0C5}"/>
              </a:ext>
            </a:extLst>
          </p:cNvPr>
          <p:cNvSpPr/>
          <p:nvPr/>
        </p:nvSpPr>
        <p:spPr>
          <a:xfrm>
            <a:off x="236290" y="1145515"/>
            <a:ext cx="11948719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Льготное кредитование технологических / инновационных  компаний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1169386-8191-7B9D-512D-5DBD451C1E65}"/>
              </a:ext>
            </a:extLst>
          </p:cNvPr>
          <p:cNvSpPr/>
          <p:nvPr/>
        </p:nvSpPr>
        <p:spPr>
          <a:xfrm>
            <a:off x="708297" y="1523176"/>
            <a:ext cx="11476712" cy="2489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Ставка</a:t>
            </a: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 3%</a:t>
            </a:r>
            <a:r>
              <a:rPr lang="ru-RU" altLang="ru-RU" sz="10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 3 лет. </a:t>
            </a: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Сумма</a:t>
            </a: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500 млн рублей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Условия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Объем выручки за последний календарный год более 100 млн рублей.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Совокупный среднегодовой темп роста (CAGR) выручки – от 12%.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Заемщики должны обладать патентами (кроме торговых марок) и не входить в группы компаний с годовой выручкой или доходом свыше 2 млрд рублей.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 от 30 декабря 2018 года № 1764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4C5E4FF-FB1E-55DA-C63B-C1CF2E4E5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8" y="3038976"/>
            <a:ext cx="300553" cy="30055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C58AF57-3555-44AC-7295-A055EE0D1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32" y="2118057"/>
            <a:ext cx="310923" cy="29873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C6AF87C-26EE-7AEF-D163-47B759A24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60" y="1529118"/>
            <a:ext cx="298730" cy="29873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736C23-04A5-3B2B-0C72-A44FB268A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8" y="5967072"/>
            <a:ext cx="300553" cy="30055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B250D00-FBED-89F6-CC74-01B1005C0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32" y="4677037"/>
            <a:ext cx="310923" cy="2987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A7CA0E1-D4E4-437A-A1CF-CBBEB3451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60" y="4104876"/>
            <a:ext cx="298730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153CB0-5807-F6C0-EDA9-6B659942B0C5}"/>
              </a:ext>
            </a:extLst>
          </p:cNvPr>
          <p:cNvSpPr/>
          <p:nvPr/>
        </p:nvSpPr>
        <p:spPr>
          <a:xfrm>
            <a:off x="226505" y="750285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Мораторий на плановые проверки бизнеса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1169386-8191-7B9D-512D-5DBD451C1E65}"/>
              </a:ext>
            </a:extLst>
          </p:cNvPr>
          <p:cNvSpPr/>
          <p:nvPr/>
        </p:nvSpPr>
        <p:spPr>
          <a:xfrm>
            <a:off x="713067" y="1137624"/>
            <a:ext cx="11478933" cy="1081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Мораторий на проведение плановых проверок предприятий и предпринимателей до конца 2030 года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 от 10 марта 2022 года № 336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4C5E4FF-FB1E-55DA-C63B-C1CF2E4E5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7" y="1726373"/>
            <a:ext cx="300553" cy="3005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ABF22E-CDCD-D9F0-249C-8A1AC8424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5" y="1137624"/>
            <a:ext cx="300553" cy="30055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A1B5D7F-081D-3CB5-9568-4E2E58A0B8B3}"/>
              </a:ext>
            </a:extLst>
          </p:cNvPr>
          <p:cNvSpPr/>
          <p:nvPr/>
        </p:nvSpPr>
        <p:spPr>
          <a:xfrm>
            <a:off x="226505" y="2577769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Право на ошибку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900FC6B-D77C-B047-F884-658596D7F307}"/>
              </a:ext>
            </a:extLst>
          </p:cNvPr>
          <p:cNvSpPr/>
          <p:nvPr/>
        </p:nvSpPr>
        <p:spPr>
          <a:xfrm>
            <a:off x="713067" y="2965108"/>
            <a:ext cx="11478933" cy="1280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Вынесение предупреждения вместо штрафа за первое нарушение без угрозы или причинения вреда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Снижение размера штрафов для микро и малых субъектов МСП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Федеральный закон от 26 марта 2022 года № 70-ФЗ «О внесении изменений в Кодекс Российской Федерации об административных правонарушениях»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A54982F-91CA-C3CD-1B2E-B8EF8C5A4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7" y="3715688"/>
            <a:ext cx="300553" cy="30055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A0F9496-7D07-635B-3DE2-0399750F3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5" y="2965108"/>
            <a:ext cx="300553" cy="300553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E04050A-5EC7-FBD9-FE41-33953B68169C}"/>
              </a:ext>
            </a:extLst>
          </p:cNvPr>
          <p:cNvSpPr/>
          <p:nvPr/>
        </p:nvSpPr>
        <p:spPr>
          <a:xfrm>
            <a:off x="226505" y="4604527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Мораторий на плановые проверки бизнеса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B01D600-4D44-0DB7-8436-BFC680756D30}"/>
              </a:ext>
            </a:extLst>
          </p:cNvPr>
          <p:cNvSpPr/>
          <p:nvPr/>
        </p:nvSpPr>
        <p:spPr>
          <a:xfrm>
            <a:off x="713067" y="4991866"/>
            <a:ext cx="11478933" cy="1081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Ограничение перечня поводов возбуждения уголовных дел о налоговых преступлениях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Федеральный закон от 09 марта 2022 года № 51-ФЗ «О внесении изменений в статьи 140 и 144 Уголовно-процессуального кодекса Российской Федерации»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FB820BB-EA41-7937-6ED8-587635806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7" y="5580615"/>
            <a:ext cx="300553" cy="30055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A3120A5-29D7-66E8-DFC0-A20A96875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5" y="4991866"/>
            <a:ext cx="300553" cy="3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6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E04050A-5EC7-FBD9-FE41-33953B68169C}"/>
              </a:ext>
            </a:extLst>
          </p:cNvPr>
          <p:cNvSpPr/>
          <p:nvPr/>
        </p:nvSpPr>
        <p:spPr>
          <a:xfrm>
            <a:off x="226504" y="4555017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Льготный заем от Фонда развития промышленности РФ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B01D600-4D44-0DB7-8436-BFC680756D30}"/>
              </a:ext>
            </a:extLst>
          </p:cNvPr>
          <p:cNvSpPr/>
          <p:nvPr/>
        </p:nvSpPr>
        <p:spPr>
          <a:xfrm>
            <a:off x="713067" y="4921777"/>
            <a:ext cx="11478933" cy="1081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Сумма займа – до 5 млрд руб.;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Срок – до 7 лет;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процентной ставки -  3-5%;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 программ займа для льготного финансирования проектов.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Решения Наблюдательного совета Фонда</a:t>
            </a:r>
          </a:p>
          <a:p>
            <a:pPr marR="0" lvl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A3120A5-29D7-66E8-DFC0-A20A96875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3" y="4922192"/>
            <a:ext cx="300553" cy="30055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DF0049-1A5D-5C0B-755E-9EDC4DE7D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55" y="6061517"/>
            <a:ext cx="298730" cy="29873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9C3FFC-3A2E-2A88-7CC8-7C3F578E3F44}"/>
              </a:ext>
            </a:extLst>
          </p:cNvPr>
          <p:cNvSpPr/>
          <p:nvPr/>
        </p:nvSpPr>
        <p:spPr>
          <a:xfrm>
            <a:off x="226505" y="480290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Поддержка </a:t>
            </a:r>
            <a:r>
              <a:rPr lang="en-US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IT</a:t>
            </a: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-отрасли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719DE8-760F-29B9-59FE-D961A38D2994}"/>
              </a:ext>
            </a:extLst>
          </p:cNvPr>
          <p:cNvSpPr/>
          <p:nvPr/>
        </p:nvSpPr>
        <p:spPr>
          <a:xfrm>
            <a:off x="713067" y="867629"/>
            <a:ext cx="11478933" cy="1081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IT-компании освобождены от уплаты налога на прибыль и от проверок контрольными органами на 3 года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Кредиты на продолжение работы и новые проекты – по ставке, не превышающей 3%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Льготная ипотека для сотрудников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Специалисты до 30 лет получат отсрочку от призыва на военную службу на время их работы в российских IT-компаниях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Указ Президента Российской Федерации от 02 марта 2022 года № 83 «О мерах по обеспечению ускоренного развития отрасли информационных технологий в Российской Федерации»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1DB57D-3477-9C80-0F6E-5518CD5688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7" y="2001663"/>
            <a:ext cx="300553" cy="3005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1460BE-9DF6-80BD-D1C2-3442A81465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5" y="867629"/>
            <a:ext cx="300553" cy="30055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0B1E823-47AD-E68C-C0D1-0963D55AEDF8}"/>
              </a:ext>
            </a:extLst>
          </p:cNvPr>
          <p:cNvSpPr/>
          <p:nvPr/>
        </p:nvSpPr>
        <p:spPr>
          <a:xfrm>
            <a:off x="226505" y="2833616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Онлайн сервис «Биржа импортозамещения»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6C5774E-438F-C78E-A34F-C46F8A28305A}"/>
              </a:ext>
            </a:extLst>
          </p:cNvPr>
          <p:cNvSpPr/>
          <p:nvPr/>
        </p:nvSpPr>
        <p:spPr>
          <a:xfrm>
            <a:off x="713067" y="3220955"/>
            <a:ext cx="11478933" cy="1280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Обеспечение прямого взаимодействия между российскими производственными компаниями и заказчиками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Электронная торговая площадка ГПБ на базе Государственной информационной системы промышленности ГИСП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19ABD5-2220-E46E-667E-2F16735E5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7" y="3828922"/>
            <a:ext cx="300553" cy="3005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1720F3B-A350-1826-90BB-58A7E82B0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6" y="3220955"/>
            <a:ext cx="300553" cy="3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1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E04050A-5EC7-FBD9-FE41-33953B68169C}"/>
              </a:ext>
            </a:extLst>
          </p:cNvPr>
          <p:cNvSpPr/>
          <p:nvPr/>
        </p:nvSpPr>
        <p:spPr>
          <a:xfrm>
            <a:off x="226505" y="4293561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Льготные поручительства от Корпорации МСП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B01D600-4D44-0DB7-8436-BFC680756D30}"/>
              </a:ext>
            </a:extLst>
          </p:cNvPr>
          <p:cNvSpPr/>
          <p:nvPr/>
        </p:nvSpPr>
        <p:spPr>
          <a:xfrm>
            <a:off x="713067" y="4680900"/>
            <a:ext cx="11478933" cy="1081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поручительства: до 1 млрд руб.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Срок кредита: не более 180 месяцев.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Поручительство покрывает до 50% от суммы кредита.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Возможно совмещение с поручительством Региональной гарантийной организации – до 70% от суммы кредита и до 90% - для начинающих и молодых предпринимателей.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Решение Совета директоров Корпорации МСП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FB820BB-EA41-7937-6ED8-587635806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7" y="5991103"/>
            <a:ext cx="300553" cy="30055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A3120A5-29D7-66E8-DFC0-A20A96875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5" y="4680900"/>
            <a:ext cx="300553" cy="3005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3C8CC6-9571-EA7D-CB92-C0280147F5E8}"/>
              </a:ext>
            </a:extLst>
          </p:cNvPr>
          <p:cNvSpPr/>
          <p:nvPr/>
        </p:nvSpPr>
        <p:spPr>
          <a:xfrm>
            <a:off x="226505" y="2526128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Продление лицензий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D6B93E-DE9F-B20D-2362-8360D1FB97D0}"/>
              </a:ext>
            </a:extLst>
          </p:cNvPr>
          <p:cNvSpPr/>
          <p:nvPr/>
        </p:nvSpPr>
        <p:spPr>
          <a:xfrm>
            <a:off x="713067" y="2913467"/>
            <a:ext cx="11478933" cy="1081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2030 года не нужно  платить пошлину за предоставление лицензий, предусмотренных Законом о лицензировании.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 от 23 декабря 2023 года № 2269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95A923-0B31-BBC3-D92C-2C8EE41056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7" y="3502216"/>
            <a:ext cx="300553" cy="3005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610A46-13C1-3B1D-6F74-02C9246922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6" y="2913467"/>
            <a:ext cx="300553" cy="30055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2CACD56-7D6A-2A90-0438-978769317380}"/>
              </a:ext>
            </a:extLst>
          </p:cNvPr>
          <p:cNvSpPr/>
          <p:nvPr/>
        </p:nvSpPr>
        <p:spPr>
          <a:xfrm>
            <a:off x="226505" y="551011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Отмена штрафов по госконтрактам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37F320-0F38-5988-8E75-738289368585}"/>
              </a:ext>
            </a:extLst>
          </p:cNvPr>
          <p:cNvSpPr/>
          <p:nvPr/>
        </p:nvSpPr>
        <p:spPr>
          <a:xfrm>
            <a:off x="713067" y="938350"/>
            <a:ext cx="11478933" cy="1280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Бессрочный порядок списания штрафов и пеней с подрядчиков, нарушивших обязательства по государственному или муниципальному контракту из-за внешних санкций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 от 10 марта 2022 года № 340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0A37EFE-DEA1-F7EC-D6AC-1DF9200DC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7" y="1697319"/>
            <a:ext cx="300553" cy="3005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6CB0B1-4C05-EEAD-72D4-1128B3A3F1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6" y="938350"/>
            <a:ext cx="300553" cy="3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7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E04050A-5EC7-FBD9-FE41-33953B68169C}"/>
              </a:ext>
            </a:extLst>
          </p:cNvPr>
          <p:cNvSpPr/>
          <p:nvPr/>
        </p:nvSpPr>
        <p:spPr>
          <a:xfrm>
            <a:off x="226504" y="4236980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Субсидии бизнесу на трудоустройство социально незащищённых слоев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B01D600-4D44-0DB7-8436-BFC680756D30}"/>
              </a:ext>
            </a:extLst>
          </p:cNvPr>
          <p:cNvSpPr/>
          <p:nvPr/>
        </p:nvSpPr>
        <p:spPr>
          <a:xfrm>
            <a:off x="713067" y="4603739"/>
            <a:ext cx="11478933" cy="1922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Граждане, лишившиеся работы в связи с ликвидацией организации или сокращением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Граждане, находящиеся под риском увольнения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Граждане в возрасте до 30 лет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Инвалиды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Иные лица согласно 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пп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б. п. 2 Правил предоставления субсидии (утв. Постановление Правительства Российской Федерации от 13 марта 2021 года № 362)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 от 13 марта 2021 года № 362</a:t>
            </a:r>
          </a:p>
          <a:p>
            <a:pPr marR="0" lvl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A3120A5-29D7-66E8-DFC0-A20A96875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4" y="4604155"/>
            <a:ext cx="300553" cy="30055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DF0049-1A5D-5C0B-755E-9EDC4DE7D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32" y="5935287"/>
            <a:ext cx="298730" cy="29873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9C3FFC-3A2E-2A88-7CC8-7C3F578E3F44}"/>
              </a:ext>
            </a:extLst>
          </p:cNvPr>
          <p:cNvSpPr/>
          <p:nvPr/>
        </p:nvSpPr>
        <p:spPr>
          <a:xfrm>
            <a:off x="226505" y="665843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Сокращение срока оплаты по госзаказам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719DE8-760F-29B9-59FE-D961A38D2994}"/>
              </a:ext>
            </a:extLst>
          </p:cNvPr>
          <p:cNvSpPr/>
          <p:nvPr/>
        </p:nvSpPr>
        <p:spPr>
          <a:xfrm>
            <a:off x="713067" y="1053182"/>
            <a:ext cx="11478933" cy="1081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Срок оплаты исполненных обязательств по договорам, заключенным по 223-ФЗ с МСП, сократился с 15 до 7 рабочих дней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 от 21 марта 2022 года № 417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1DB57D-3477-9C80-0F6E-5518CD5688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2" y="1622844"/>
            <a:ext cx="300553" cy="3005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1460BE-9DF6-80BD-D1C2-3442A81465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6" y="1053182"/>
            <a:ext cx="300553" cy="30055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0B1E823-47AD-E68C-C0D1-0963D55AEDF8}"/>
              </a:ext>
            </a:extLst>
          </p:cNvPr>
          <p:cNvSpPr/>
          <p:nvPr/>
        </p:nvSpPr>
        <p:spPr>
          <a:xfrm>
            <a:off x="226505" y="2449450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Обнуление НДС на 5 лет для инфраструктуры в туристической отрасли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6C5774E-438F-C78E-A34F-C46F8A28305A}"/>
              </a:ext>
            </a:extLst>
          </p:cNvPr>
          <p:cNvSpPr/>
          <p:nvPr/>
        </p:nvSpPr>
        <p:spPr>
          <a:xfrm>
            <a:off x="713067" y="2836789"/>
            <a:ext cx="11478933" cy="1081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Для строителей туристических объектов вводится нулевая ставка НДС на 5 лет с момента ввода этих объектов в эксплуатацию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Федеральный закон от 26 марта 2022 года № 67-ФЗ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19ABD5-2220-E46E-667E-2F16735E5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7" y="3444756"/>
            <a:ext cx="300553" cy="3005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1720F3B-A350-1826-90BB-58A7E82B0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6" y="2836789"/>
            <a:ext cx="300553" cy="3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1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E04050A-5EC7-FBD9-FE41-33953B68169C}"/>
              </a:ext>
            </a:extLst>
          </p:cNvPr>
          <p:cNvSpPr/>
          <p:nvPr/>
        </p:nvSpPr>
        <p:spPr>
          <a:xfrm>
            <a:off x="226504" y="4788095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Субсидия на регулярные перевозки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B01D600-4D44-0DB7-8436-BFC680756D30}"/>
              </a:ext>
            </a:extLst>
          </p:cNvPr>
          <p:cNvSpPr/>
          <p:nvPr/>
        </p:nvSpPr>
        <p:spPr>
          <a:xfrm>
            <a:off x="713067" y="5154854"/>
            <a:ext cx="11478933" cy="1233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Субсидии на государственную поддержку организации регулярных перевозок по Северному морскому пути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 от 18 марта 2022 года № 397 </a:t>
            </a:r>
          </a:p>
          <a:p>
            <a:pPr marR="0" lvl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A3120A5-29D7-66E8-DFC0-A20A96875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4" y="5155270"/>
            <a:ext cx="300553" cy="30055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DF0049-1A5D-5C0B-755E-9EDC4DE7D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18" y="5752068"/>
            <a:ext cx="298730" cy="29873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9C3FFC-3A2E-2A88-7CC8-7C3F578E3F44}"/>
              </a:ext>
            </a:extLst>
          </p:cNvPr>
          <p:cNvSpPr/>
          <p:nvPr/>
        </p:nvSpPr>
        <p:spPr>
          <a:xfrm>
            <a:off x="226505" y="665843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Смягчение правил для участников закупок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719DE8-760F-29B9-59FE-D961A38D2994}"/>
              </a:ext>
            </a:extLst>
          </p:cNvPr>
          <p:cNvSpPr/>
          <p:nvPr/>
        </p:nvSpPr>
        <p:spPr>
          <a:xfrm>
            <a:off x="713067" y="1053182"/>
            <a:ext cx="11478933" cy="1270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Исполнители по контрактам по 44-ФЗ, не исполнившие свои обязательства в результате введённых санкций, не будут включены в реестр недобросовестных поставщиков (РНП)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 от 21 марта 2022 года № 417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1DB57D-3477-9C80-0F6E-5518CD5688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2" y="1815791"/>
            <a:ext cx="300553" cy="3005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1460BE-9DF6-80BD-D1C2-3442A81465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6" y="1053182"/>
            <a:ext cx="300553" cy="30055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0B1E823-47AD-E68C-C0D1-0963D55AEDF8}"/>
              </a:ext>
            </a:extLst>
          </p:cNvPr>
          <p:cNvSpPr/>
          <p:nvPr/>
        </p:nvSpPr>
        <p:spPr>
          <a:xfrm>
            <a:off x="226505" y="2637780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Автоматизированная упрощенная система налогообложения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6C5774E-438F-C78E-A34F-C46F8A28305A}"/>
              </a:ext>
            </a:extLst>
          </p:cNvPr>
          <p:cNvSpPr/>
          <p:nvPr/>
        </p:nvSpPr>
        <p:spPr>
          <a:xfrm>
            <a:off x="713067" y="3025118"/>
            <a:ext cx="11478933" cy="1448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 1 июля 2022 года установлена возможность применения специального налогового режима и Автоматизированной упрощенной системы налогообложения (АУСН), предусматривающей освобождение от налога на имущество и НДС, в том числе от налога на прибыль, НДФЛ с некоторыми ограничениями и др.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Федеральный Закон от 25 февраля 2022 года № 17-ФЗ  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19ABD5-2220-E46E-667E-2F16735E5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9" y="3976642"/>
            <a:ext cx="300553" cy="3005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1720F3B-A350-1826-90BB-58A7E82B0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6" y="3025119"/>
            <a:ext cx="300553" cy="3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63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O">
      <a:dk1>
        <a:srgbClr val="004680"/>
      </a:dk1>
      <a:lt1>
        <a:sysClr val="window" lastClr="FFFFFF"/>
      </a:lt1>
      <a:dk2>
        <a:srgbClr val="026BC2"/>
      </a:dk2>
      <a:lt2>
        <a:srgbClr val="E6E8EE"/>
      </a:lt2>
      <a:accent1>
        <a:srgbClr val="3081B6"/>
      </a:accent1>
      <a:accent2>
        <a:srgbClr val="EA557F"/>
      </a:accent2>
      <a:accent3>
        <a:srgbClr val="97999B"/>
      </a:accent3>
      <a:accent4>
        <a:srgbClr val="FFC000"/>
      </a:accent4>
      <a:accent5>
        <a:srgbClr val="1D8C95"/>
      </a:accent5>
      <a:accent6>
        <a:srgbClr val="48B273"/>
      </a:accent6>
      <a:hlink>
        <a:srgbClr val="0563C1"/>
      </a:hlink>
      <a:folHlink>
        <a:srgbClr val="954F72"/>
      </a:folHlink>
    </a:clrScheme>
    <a:fontScheme name="Другая 1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Центры «Мой бизнес».pptx" id="{CD78F8FA-615B-4256-994A-4F083DFD3B42}" vid="{677E270A-3BD6-47D2-BDCC-F6EA8FA3B559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шаблон</Template>
  <TotalTime>4161</TotalTime>
  <Words>5106</Words>
  <Application>Microsoft Office PowerPoint</Application>
  <PresentationFormat>Широкоэкранный</PresentationFormat>
  <Paragraphs>908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Segoe UI</vt:lpstr>
      <vt:lpstr>Segoe UI Black</vt:lpstr>
      <vt:lpstr>Arial</vt:lpstr>
      <vt:lpstr>Helvetica</vt:lpstr>
      <vt:lpstr>Calibri Light</vt:lpstr>
      <vt:lpstr>Calibri</vt:lpstr>
      <vt:lpstr>Segoe UI Semilight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Двойных Александр Владимирович</dc:creator>
  <cp:lastModifiedBy>Россихина М.Е.</cp:lastModifiedBy>
  <cp:revision>231</cp:revision>
  <dcterms:created xsi:type="dcterms:W3CDTF">2021-12-21T06:30:22Z</dcterms:created>
  <dcterms:modified xsi:type="dcterms:W3CDTF">2024-03-27T10:21:08Z</dcterms:modified>
</cp:coreProperties>
</file>